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9" r:id="rId3"/>
    <p:sldId id="313" r:id="rId4"/>
    <p:sldId id="290" r:id="rId5"/>
    <p:sldId id="318" r:id="rId6"/>
    <p:sldId id="303" r:id="rId7"/>
    <p:sldId id="315" r:id="rId8"/>
    <p:sldId id="314" r:id="rId9"/>
    <p:sldId id="316" r:id="rId10"/>
    <p:sldId id="323" r:id="rId11"/>
    <p:sldId id="320" r:id="rId12"/>
    <p:sldId id="321" r:id="rId13"/>
    <p:sldId id="322" r:id="rId14"/>
    <p:sldId id="325" r:id="rId15"/>
    <p:sldId id="326" r:id="rId16"/>
    <p:sldId id="327" r:id="rId17"/>
    <p:sldId id="329" r:id="rId18"/>
    <p:sldId id="328" r:id="rId19"/>
    <p:sldId id="331" r:id="rId20"/>
    <p:sldId id="332" r:id="rId21"/>
    <p:sldId id="312" r:id="rId22"/>
    <p:sldId id="324" r:id="rId23"/>
  </p:sldIdLst>
  <p:sldSz cx="9144000" cy="6858000" type="screen4x3"/>
  <p:notesSz cx="9144000" cy="6858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114" d="100"/>
          <a:sy n="114" d="100"/>
        </p:scale>
        <p:origin x="1392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1347216"/>
            <a:ext cx="7772400" cy="80772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5800" y="4282440"/>
            <a:ext cx="7772400" cy="80772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5800" y="1484375"/>
            <a:ext cx="7772400" cy="3537204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7326630" y="4199381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0" y="365760"/>
                </a:moveTo>
                <a:lnTo>
                  <a:pt x="2848" y="319869"/>
                </a:lnTo>
                <a:lnTo>
                  <a:pt x="11167" y="275682"/>
                </a:lnTo>
                <a:lnTo>
                  <a:pt x="24613" y="233542"/>
                </a:lnTo>
                <a:lnTo>
                  <a:pt x="42844" y="193790"/>
                </a:lnTo>
                <a:lnTo>
                  <a:pt x="65517" y="156770"/>
                </a:lnTo>
                <a:lnTo>
                  <a:pt x="92291" y="122822"/>
                </a:lnTo>
                <a:lnTo>
                  <a:pt x="122822" y="92291"/>
                </a:lnTo>
                <a:lnTo>
                  <a:pt x="156770" y="65517"/>
                </a:lnTo>
                <a:lnTo>
                  <a:pt x="193790" y="42844"/>
                </a:lnTo>
                <a:lnTo>
                  <a:pt x="233542" y="24613"/>
                </a:lnTo>
                <a:lnTo>
                  <a:pt x="275682" y="11167"/>
                </a:lnTo>
                <a:lnTo>
                  <a:pt x="319869" y="2848"/>
                </a:lnTo>
                <a:lnTo>
                  <a:pt x="365760" y="0"/>
                </a:lnTo>
                <a:lnTo>
                  <a:pt x="411650" y="2848"/>
                </a:lnTo>
                <a:lnTo>
                  <a:pt x="455837" y="11167"/>
                </a:lnTo>
                <a:lnTo>
                  <a:pt x="497977" y="24613"/>
                </a:lnTo>
                <a:lnTo>
                  <a:pt x="537729" y="42844"/>
                </a:lnTo>
                <a:lnTo>
                  <a:pt x="574749" y="65517"/>
                </a:lnTo>
                <a:lnTo>
                  <a:pt x="608697" y="92291"/>
                </a:lnTo>
                <a:lnTo>
                  <a:pt x="639228" y="122822"/>
                </a:lnTo>
                <a:lnTo>
                  <a:pt x="666002" y="156770"/>
                </a:lnTo>
                <a:lnTo>
                  <a:pt x="688675" y="193790"/>
                </a:lnTo>
                <a:lnTo>
                  <a:pt x="706906" y="233542"/>
                </a:lnTo>
                <a:lnTo>
                  <a:pt x="720352" y="275682"/>
                </a:lnTo>
                <a:lnTo>
                  <a:pt x="728671" y="319869"/>
                </a:lnTo>
                <a:lnTo>
                  <a:pt x="731520" y="365760"/>
                </a:lnTo>
                <a:lnTo>
                  <a:pt x="728671" y="411650"/>
                </a:lnTo>
                <a:lnTo>
                  <a:pt x="720352" y="455837"/>
                </a:lnTo>
                <a:lnTo>
                  <a:pt x="706906" y="497977"/>
                </a:lnTo>
                <a:lnTo>
                  <a:pt x="688675" y="537729"/>
                </a:lnTo>
                <a:lnTo>
                  <a:pt x="666002" y="574749"/>
                </a:lnTo>
                <a:lnTo>
                  <a:pt x="639228" y="608697"/>
                </a:lnTo>
                <a:lnTo>
                  <a:pt x="608697" y="639228"/>
                </a:lnTo>
                <a:lnTo>
                  <a:pt x="574749" y="666002"/>
                </a:lnTo>
                <a:lnTo>
                  <a:pt x="537729" y="688675"/>
                </a:lnTo>
                <a:lnTo>
                  <a:pt x="497977" y="706906"/>
                </a:lnTo>
                <a:lnTo>
                  <a:pt x="455837" y="720352"/>
                </a:lnTo>
                <a:lnTo>
                  <a:pt x="411650" y="728671"/>
                </a:lnTo>
                <a:lnTo>
                  <a:pt x="365760" y="731520"/>
                </a:lnTo>
                <a:lnTo>
                  <a:pt x="319869" y="728671"/>
                </a:lnTo>
                <a:lnTo>
                  <a:pt x="275682" y="720352"/>
                </a:lnTo>
                <a:lnTo>
                  <a:pt x="233542" y="706906"/>
                </a:lnTo>
                <a:lnTo>
                  <a:pt x="193790" y="688675"/>
                </a:lnTo>
                <a:lnTo>
                  <a:pt x="156770" y="666002"/>
                </a:lnTo>
                <a:lnTo>
                  <a:pt x="122822" y="639228"/>
                </a:lnTo>
                <a:lnTo>
                  <a:pt x="92291" y="608697"/>
                </a:lnTo>
                <a:lnTo>
                  <a:pt x="65517" y="574749"/>
                </a:lnTo>
                <a:lnTo>
                  <a:pt x="42844" y="537729"/>
                </a:lnTo>
                <a:lnTo>
                  <a:pt x="24613" y="497977"/>
                </a:lnTo>
                <a:lnTo>
                  <a:pt x="11167" y="455837"/>
                </a:lnTo>
                <a:lnTo>
                  <a:pt x="2848" y="411650"/>
                </a:lnTo>
                <a:lnTo>
                  <a:pt x="0" y="36576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91183" y="1927605"/>
            <a:ext cx="5961633" cy="16719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46464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F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46464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46464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28016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533400" y="0"/>
                </a:moveTo>
                <a:lnTo>
                  <a:pt x="0" y="0"/>
                </a:lnTo>
                <a:lnTo>
                  <a:pt x="0" y="228600"/>
                </a:lnTo>
                <a:lnTo>
                  <a:pt x="533400" y="228600"/>
                </a:lnTo>
                <a:lnTo>
                  <a:pt x="533400" y="0"/>
                </a:lnTo>
                <a:close/>
              </a:path>
            </a:pathLst>
          </a:custGeom>
          <a:solidFill>
            <a:srgbClr val="DA1F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591312" y="1280160"/>
            <a:ext cx="8552815" cy="228600"/>
          </a:xfrm>
          <a:custGeom>
            <a:avLst/>
            <a:gdLst/>
            <a:ahLst/>
            <a:cxnLst/>
            <a:rect l="l" t="t" r="r" b="b"/>
            <a:pathLst>
              <a:path w="8552815" h="228600">
                <a:moveTo>
                  <a:pt x="8552688" y="0"/>
                </a:moveTo>
                <a:lnTo>
                  <a:pt x="0" y="0"/>
                </a:lnTo>
                <a:lnTo>
                  <a:pt x="0" y="228600"/>
                </a:lnTo>
                <a:lnTo>
                  <a:pt x="8552688" y="228600"/>
                </a:lnTo>
                <a:lnTo>
                  <a:pt x="8552688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91387" y="356362"/>
            <a:ext cx="7761224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46464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76402" y="1538089"/>
            <a:ext cx="7791195" cy="1405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FF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1.emf"/><Relationship Id="rId7" Type="http://schemas.openxmlformats.org/officeDocument/2006/relationships/image" Target="../media/image5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emf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arxiv.org/abs/2106.08265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56362"/>
            <a:ext cx="170497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Outli</a:t>
            </a:r>
            <a:r>
              <a:rPr spc="10" dirty="0"/>
              <a:t>n</a:t>
            </a:r>
            <a:r>
              <a:rPr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1387" y="1529752"/>
            <a:ext cx="3028315" cy="2158283"/>
          </a:xfrm>
          <a:prstGeom prst="rect">
            <a:avLst/>
          </a:prstGeom>
        </p:spPr>
        <p:txBody>
          <a:bodyPr vert="horz" wrap="square" lIns="0" tIns="102870" rIns="0" bIns="0" rtlCol="0" anchor="t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810"/>
              </a:spcBef>
              <a:buClr>
                <a:srgbClr val="DA1F28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dirty="0">
                <a:latin typeface="Times New Roman"/>
                <a:cs typeface="Times New Roman"/>
              </a:rPr>
              <a:t>Introduction</a:t>
            </a:r>
          </a:p>
          <a:p>
            <a:pPr marL="332740" indent="-320675">
              <a:spcBef>
                <a:spcPts val="710"/>
              </a:spcBef>
              <a:buClr>
                <a:srgbClr val="DA1F28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lang="en-US" altLang="zh-TW" sz="2900" dirty="0">
                <a:cs typeface="Calibri"/>
              </a:rPr>
              <a:t>Related work</a:t>
            </a:r>
          </a:p>
          <a:p>
            <a:pPr marL="332740" indent="-320675">
              <a:spcBef>
                <a:spcPts val="710"/>
              </a:spcBef>
              <a:buClr>
                <a:srgbClr val="DA1F28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lang="en-US" altLang="zh-TW" sz="2900" spc="-10" dirty="0">
                <a:ea typeface="+mn-lt"/>
                <a:cs typeface="+mn-lt"/>
              </a:rPr>
              <a:t>Methodology</a:t>
            </a:r>
            <a:endParaRPr lang="en-US" altLang="zh-TW" sz="2900" dirty="0">
              <a:cs typeface="Calibri"/>
            </a:endParaRPr>
          </a:p>
          <a:p>
            <a:pPr marL="332740" indent="-320675">
              <a:lnSpc>
                <a:spcPct val="100000"/>
              </a:lnSpc>
              <a:spcBef>
                <a:spcPts val="700"/>
              </a:spcBef>
              <a:buClr>
                <a:srgbClr val="DA1F28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lang="en-US" sz="2900" dirty="0">
                <a:latin typeface="Calibri"/>
                <a:ea typeface="+mn-lt"/>
                <a:cs typeface="Calibri"/>
              </a:rPr>
              <a:t>Experiments</a:t>
            </a:r>
            <a:endParaRPr sz="29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F1F8D180-9488-A1F7-D5DC-4C0BEC9C4D64}"/>
              </a:ext>
            </a:extLst>
          </p:cNvPr>
          <p:cNvSpPr txBox="1">
            <a:spLocks/>
          </p:cNvSpPr>
          <p:nvPr/>
        </p:nvSpPr>
        <p:spPr>
          <a:xfrm>
            <a:off x="682169" y="356362"/>
            <a:ext cx="5316404" cy="690574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>
            <a:lvl1pPr>
              <a:defRPr sz="4400" b="0" i="0">
                <a:solidFill>
                  <a:srgbClr val="464646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kern="0" dirty="0"/>
              <a:t>Related work (method)</a:t>
            </a:r>
            <a:endParaRPr lang="zh-TW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D456EC4-6673-EA47-84F0-8CD6E9BF47BD}"/>
              </a:ext>
            </a:extLst>
          </p:cNvPr>
          <p:cNvSpPr txBox="1"/>
          <p:nvPr/>
        </p:nvSpPr>
        <p:spPr>
          <a:xfrm>
            <a:off x="152400" y="1959259"/>
            <a:ext cx="9615276" cy="381515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332740" marR="5080" indent="-320675">
              <a:spcBef>
                <a:spcPts val="95"/>
              </a:spcBef>
              <a:buClr>
                <a:srgbClr val="DA1F28"/>
              </a:buClr>
              <a:buSzPct val="58928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50E7C0D-14E0-4CC6-ADD8-7FCF06EA6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0" y="2895600"/>
            <a:ext cx="9144000" cy="143691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05CBA44D-33F8-4676-B9EA-79275F920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648200"/>
            <a:ext cx="6735297" cy="192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18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F1F8D180-9488-A1F7-D5DC-4C0BEC9C4D64}"/>
              </a:ext>
            </a:extLst>
          </p:cNvPr>
          <p:cNvSpPr txBox="1">
            <a:spLocks/>
          </p:cNvSpPr>
          <p:nvPr/>
        </p:nvSpPr>
        <p:spPr>
          <a:xfrm>
            <a:off x="682169" y="356362"/>
            <a:ext cx="5316404" cy="690574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>
            <a:lvl1pPr>
              <a:defRPr sz="4400" b="0" i="0">
                <a:solidFill>
                  <a:srgbClr val="464646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kern="0" dirty="0"/>
              <a:t>Related work (method)</a:t>
            </a:r>
            <a:endParaRPr lang="zh-TW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D456EC4-6673-EA47-84F0-8CD6E9BF47BD}"/>
              </a:ext>
            </a:extLst>
          </p:cNvPr>
          <p:cNvSpPr txBox="1"/>
          <p:nvPr/>
        </p:nvSpPr>
        <p:spPr>
          <a:xfrm>
            <a:off x="134410" y="1693070"/>
            <a:ext cx="9615276" cy="381515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332740" marR="5080" indent="-320675">
              <a:spcBef>
                <a:spcPts val="95"/>
              </a:spcBef>
              <a:buClr>
                <a:srgbClr val="DA1F28"/>
              </a:buClr>
              <a:buSzPct val="58928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lang="en-US" altLang="zh-TW" sz="2400" b="1" spc="-5" dirty="0">
                <a:latin typeface="Arial"/>
                <a:ea typeface="+mn-lt"/>
                <a:cs typeface="Arial"/>
              </a:rPr>
              <a:t>Image Preprocess</a:t>
            </a:r>
            <a:endParaRPr lang="en-US" altLang="zh-TW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88B5058-B055-444A-A5DE-CC5088F81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667000"/>
            <a:ext cx="2743200" cy="36576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BE80B98-0099-46BA-9C5B-028D94905231}"/>
              </a:ext>
            </a:extLst>
          </p:cNvPr>
          <p:cNvSpPr txBox="1"/>
          <p:nvPr/>
        </p:nvSpPr>
        <p:spPr>
          <a:xfrm>
            <a:off x="625790" y="2248836"/>
            <a:ext cx="2559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Image size = 900x1200</a:t>
            </a:r>
            <a:endParaRPr lang="zh-TW" altLang="en-US" sz="20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431176D-3227-4E2D-963F-485EFD34E6EC}"/>
              </a:ext>
            </a:extLst>
          </p:cNvPr>
          <p:cNvSpPr/>
          <p:nvPr/>
        </p:nvSpPr>
        <p:spPr>
          <a:xfrm>
            <a:off x="457200" y="2666999"/>
            <a:ext cx="1828800" cy="1828799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9C492FB-E2B7-4E71-88CF-664EBD29B495}"/>
              </a:ext>
            </a:extLst>
          </p:cNvPr>
          <p:cNvSpPr/>
          <p:nvPr/>
        </p:nvSpPr>
        <p:spPr>
          <a:xfrm>
            <a:off x="1371599" y="2667000"/>
            <a:ext cx="1828800" cy="1828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1E9ECAD-7B65-4476-8264-AB4D575E8151}"/>
              </a:ext>
            </a:extLst>
          </p:cNvPr>
          <p:cNvSpPr/>
          <p:nvPr/>
        </p:nvSpPr>
        <p:spPr>
          <a:xfrm>
            <a:off x="1356217" y="3582097"/>
            <a:ext cx="1828800" cy="1828799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19C2295-3D5B-483A-9837-536D22FE71FF}"/>
              </a:ext>
            </a:extLst>
          </p:cNvPr>
          <p:cNvSpPr/>
          <p:nvPr/>
        </p:nvSpPr>
        <p:spPr>
          <a:xfrm>
            <a:off x="457198" y="4505178"/>
            <a:ext cx="1828800" cy="1828799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0EA1C46-1323-4FB0-A89D-A4CA8A1C36EF}"/>
              </a:ext>
            </a:extLst>
          </p:cNvPr>
          <p:cNvSpPr/>
          <p:nvPr/>
        </p:nvSpPr>
        <p:spPr>
          <a:xfrm>
            <a:off x="457198" y="3572720"/>
            <a:ext cx="1828800" cy="1828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EC82B49-BC1E-41F7-A37E-8F76897CE145}"/>
              </a:ext>
            </a:extLst>
          </p:cNvPr>
          <p:cNvSpPr txBox="1"/>
          <p:nvPr/>
        </p:nvSpPr>
        <p:spPr>
          <a:xfrm>
            <a:off x="1175070" y="327095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</a:t>
            </a:r>
            <a:endParaRPr lang="zh-TW" altLang="en-US" sz="32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4B15AA6-7061-4BAF-BD7C-28BB5E06DC22}"/>
              </a:ext>
            </a:extLst>
          </p:cNvPr>
          <p:cNvSpPr txBox="1"/>
          <p:nvPr/>
        </p:nvSpPr>
        <p:spPr>
          <a:xfrm>
            <a:off x="2104852" y="327095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2</a:t>
            </a:r>
            <a:endParaRPr lang="zh-TW" altLang="en-US" sz="32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201CD29-CB4D-40AB-A925-6D9616C5982E}"/>
              </a:ext>
            </a:extLst>
          </p:cNvPr>
          <p:cNvSpPr/>
          <p:nvPr/>
        </p:nvSpPr>
        <p:spPr>
          <a:xfrm>
            <a:off x="1363908" y="4488104"/>
            <a:ext cx="1828800" cy="1828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1834837-5C63-4FFC-BB89-FA2807764830}"/>
              </a:ext>
            </a:extLst>
          </p:cNvPr>
          <p:cNvSpPr txBox="1"/>
          <p:nvPr/>
        </p:nvSpPr>
        <p:spPr>
          <a:xfrm>
            <a:off x="2089470" y="415749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4</a:t>
            </a:r>
            <a:endParaRPr lang="zh-TW" altLang="en-US" sz="32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3DEFC43-F966-477D-8F6D-09A0B79B11D7}"/>
              </a:ext>
            </a:extLst>
          </p:cNvPr>
          <p:cNvSpPr txBox="1"/>
          <p:nvPr/>
        </p:nvSpPr>
        <p:spPr>
          <a:xfrm>
            <a:off x="1159688" y="415503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3</a:t>
            </a:r>
            <a:endParaRPr lang="zh-TW" altLang="en-US" sz="32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19338EA-2DC8-4B22-88F7-4D6FDF4DE832}"/>
              </a:ext>
            </a:extLst>
          </p:cNvPr>
          <p:cNvSpPr txBox="1"/>
          <p:nvPr/>
        </p:nvSpPr>
        <p:spPr>
          <a:xfrm>
            <a:off x="1159688" y="5087497"/>
            <a:ext cx="393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5</a:t>
            </a:r>
            <a:endParaRPr lang="zh-TW" altLang="en-US" sz="32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F9E3FFC1-0EFB-409A-870D-8D17E75400E8}"/>
              </a:ext>
            </a:extLst>
          </p:cNvPr>
          <p:cNvSpPr txBox="1"/>
          <p:nvPr/>
        </p:nvSpPr>
        <p:spPr>
          <a:xfrm>
            <a:off x="2106179" y="5086744"/>
            <a:ext cx="393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6</a:t>
            </a:r>
            <a:endParaRPr lang="zh-TW" altLang="en-US" sz="3200" dirty="0"/>
          </a:p>
        </p:txBody>
      </p:sp>
      <p:sp>
        <p:nvSpPr>
          <p:cNvPr id="29" name="箭號: 向下 28">
            <a:extLst>
              <a:ext uri="{FF2B5EF4-FFF2-40B4-BE49-F238E27FC236}">
                <a16:creationId xmlns:a16="http://schemas.microsoft.com/office/drawing/2014/main" id="{3951C0EA-1FA3-440C-8978-0549B17DC55D}"/>
              </a:ext>
            </a:extLst>
          </p:cNvPr>
          <p:cNvSpPr/>
          <p:nvPr/>
        </p:nvSpPr>
        <p:spPr>
          <a:xfrm rot="16200000">
            <a:off x="4413313" y="3258491"/>
            <a:ext cx="1057472" cy="2624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7B5D009-FCF8-45DC-97E3-34B7D8EFE7C6}"/>
              </a:ext>
            </a:extLst>
          </p:cNvPr>
          <p:cNvSpPr txBox="1"/>
          <p:nvPr/>
        </p:nvSpPr>
        <p:spPr>
          <a:xfrm>
            <a:off x="3572894" y="3266790"/>
            <a:ext cx="30377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Divide to 6 patch(600x600)</a:t>
            </a:r>
          </a:p>
          <a:p>
            <a:r>
              <a:rPr lang="en-US" altLang="zh-TW" sz="2000" b="1" dirty="0"/>
              <a:t>And Resize to (224x224)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4F802248-E4E5-4954-85A4-620D10040383}"/>
              </a:ext>
            </a:extLst>
          </p:cNvPr>
          <p:cNvSpPr txBox="1"/>
          <p:nvPr/>
        </p:nvSpPr>
        <p:spPr>
          <a:xfrm>
            <a:off x="6482235" y="3024768"/>
            <a:ext cx="2429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Image size = 224x224</a:t>
            </a:r>
            <a:endParaRPr lang="zh-TW" altLang="en-US" sz="2000" b="1" dirty="0"/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24B4C313-1BD3-47B7-BADE-ECFA46E03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693" y="3816588"/>
            <a:ext cx="1312575" cy="1299043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B651D749-BE7F-455B-A18F-4B586403A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0585" y="3801710"/>
            <a:ext cx="1267783" cy="1267783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AF2F78EB-72FB-47F9-916A-39CD1D06B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7513" y="3746814"/>
            <a:ext cx="1171671" cy="1277529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1704E28D-0611-4CED-A453-04B766F9C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9693" y="3691962"/>
            <a:ext cx="1245009" cy="1277529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A3333911-BDDF-457E-91B4-4D1B11F55B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4127" y="3652154"/>
            <a:ext cx="1267783" cy="1267783"/>
          </a:xfrm>
          <a:prstGeom prst="rect">
            <a:avLst/>
          </a:prstGeom>
        </p:spPr>
      </p:pic>
      <p:pic>
        <p:nvPicPr>
          <p:cNvPr id="58" name="圖片 57">
            <a:extLst>
              <a:ext uri="{FF2B5EF4-FFF2-40B4-BE49-F238E27FC236}">
                <a16:creationId xmlns:a16="http://schemas.microsoft.com/office/drawing/2014/main" id="{1F17D1F9-4AEB-472E-B003-C77D4EDC30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8094" y="3582097"/>
            <a:ext cx="1267783" cy="127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037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圖片 32">
            <a:extLst>
              <a:ext uri="{FF2B5EF4-FFF2-40B4-BE49-F238E27FC236}">
                <a16:creationId xmlns:a16="http://schemas.microsoft.com/office/drawing/2014/main" id="{AB3D1BF7-AB24-4BF3-AC1D-0BBCC3E2D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99" y="3147622"/>
            <a:ext cx="1312575" cy="1299043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A32E1665-C86C-4C1F-9F68-0FE61B164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91" y="3132744"/>
            <a:ext cx="1267783" cy="1267783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F58C1F03-A888-4ACD-9CEB-93F6352AA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819" y="3077848"/>
            <a:ext cx="1171671" cy="1277529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95E3B609-03EC-4175-97F0-BCAF19636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999" y="3022996"/>
            <a:ext cx="1245009" cy="1277529"/>
          </a:xfrm>
          <a:prstGeom prst="rect">
            <a:avLst/>
          </a:prstGeom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F1F8D180-9488-A1F7-D5DC-4C0BEC9C4D64}"/>
              </a:ext>
            </a:extLst>
          </p:cNvPr>
          <p:cNvSpPr txBox="1">
            <a:spLocks/>
          </p:cNvSpPr>
          <p:nvPr/>
        </p:nvSpPr>
        <p:spPr>
          <a:xfrm>
            <a:off x="682169" y="356362"/>
            <a:ext cx="5316404" cy="690574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>
            <a:lvl1pPr>
              <a:defRPr sz="4400" b="0" i="0">
                <a:solidFill>
                  <a:srgbClr val="464646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kern="0" dirty="0"/>
              <a:t>Related work (method)</a:t>
            </a:r>
            <a:endParaRPr lang="zh-TW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D456EC4-6673-EA47-84F0-8CD6E9BF47BD}"/>
              </a:ext>
            </a:extLst>
          </p:cNvPr>
          <p:cNvSpPr txBox="1"/>
          <p:nvPr/>
        </p:nvSpPr>
        <p:spPr>
          <a:xfrm>
            <a:off x="134410" y="1693070"/>
            <a:ext cx="9615276" cy="381515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332740" marR="5080" indent="-320675">
              <a:spcBef>
                <a:spcPts val="95"/>
              </a:spcBef>
              <a:buClr>
                <a:srgbClr val="DA1F28"/>
              </a:buClr>
              <a:buSzPct val="58928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lang="en-US" altLang="zh-TW" sz="2400" b="1" spc="-5" dirty="0">
                <a:latin typeface="Arial"/>
                <a:ea typeface="+mn-lt"/>
                <a:cs typeface="Arial"/>
              </a:rPr>
              <a:t>Training stage</a:t>
            </a:r>
            <a:endParaRPr lang="en-US" altLang="zh-TW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A32F3E3A-7BCB-4A8C-9A3C-BB1E7D011E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433" y="2983188"/>
            <a:ext cx="1267783" cy="1267783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ED796821-0968-4455-BA8F-358C4251D5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2913131"/>
            <a:ext cx="1267783" cy="1277529"/>
          </a:xfrm>
          <a:prstGeom prst="rect">
            <a:avLst/>
          </a:prstGeom>
        </p:spPr>
      </p:pic>
      <p:sp>
        <p:nvSpPr>
          <p:cNvPr id="46" name="文字方塊 45">
            <a:extLst>
              <a:ext uri="{FF2B5EF4-FFF2-40B4-BE49-F238E27FC236}">
                <a16:creationId xmlns:a16="http://schemas.microsoft.com/office/drawing/2014/main" id="{4F802248-E4E5-4954-85A4-620D10040383}"/>
              </a:ext>
            </a:extLst>
          </p:cNvPr>
          <p:cNvSpPr txBox="1"/>
          <p:nvPr/>
        </p:nvSpPr>
        <p:spPr>
          <a:xfrm>
            <a:off x="134410" y="2362200"/>
            <a:ext cx="2429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Image size = 224x224</a:t>
            </a:r>
            <a:endParaRPr lang="zh-TW" altLang="en-US" sz="2000" b="1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BEA91522-A850-4100-B13A-9F20CE8F724B}"/>
              </a:ext>
            </a:extLst>
          </p:cNvPr>
          <p:cNvCxnSpPr>
            <a:cxnSpLocks/>
            <a:stCxn id="37" idx="3"/>
            <a:endCxn id="14" idx="1"/>
          </p:cNvCxnSpPr>
          <p:nvPr/>
        </p:nvCxnSpPr>
        <p:spPr>
          <a:xfrm flipV="1">
            <a:off x="2044490" y="3716612"/>
            <a:ext cx="634727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2E0CABE-FD65-4DA8-A20F-3D12D3FA70C3}"/>
              </a:ext>
            </a:extLst>
          </p:cNvPr>
          <p:cNvSpPr/>
          <p:nvPr/>
        </p:nvSpPr>
        <p:spPr>
          <a:xfrm>
            <a:off x="2679217" y="3449912"/>
            <a:ext cx="1600200" cy="533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F718D5-0C14-444D-9DA7-F5E545CABD7F}"/>
              </a:ext>
            </a:extLst>
          </p:cNvPr>
          <p:cNvSpPr/>
          <p:nvPr/>
        </p:nvSpPr>
        <p:spPr>
          <a:xfrm>
            <a:off x="2816936" y="3526112"/>
            <a:ext cx="3810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9EF0E44-D8B4-4BDB-A137-B4BAC088FEA9}"/>
              </a:ext>
            </a:extLst>
          </p:cNvPr>
          <p:cNvSpPr/>
          <p:nvPr/>
        </p:nvSpPr>
        <p:spPr>
          <a:xfrm>
            <a:off x="3274136" y="3526112"/>
            <a:ext cx="3810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7B091E0A-CFA8-40C6-9B5E-B698E6853ADB}"/>
              </a:ext>
            </a:extLst>
          </p:cNvPr>
          <p:cNvSpPr/>
          <p:nvPr/>
        </p:nvSpPr>
        <p:spPr>
          <a:xfrm>
            <a:off x="3731336" y="3526112"/>
            <a:ext cx="3810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911C3E14-AA9A-4250-8F77-DC149D2C95C4}"/>
              </a:ext>
            </a:extLst>
          </p:cNvPr>
          <p:cNvSpPr txBox="1"/>
          <p:nvPr/>
        </p:nvSpPr>
        <p:spPr>
          <a:xfrm>
            <a:off x="2640038" y="3962437"/>
            <a:ext cx="1792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Pretrain encoder </a:t>
            </a:r>
          </a:p>
          <a:p>
            <a:r>
              <a:rPr lang="en-US" altLang="zh-TW" i="1" dirty="0"/>
              <a:t>   (28x28x512)</a:t>
            </a:r>
            <a:endParaRPr lang="zh-TW" altLang="en-US" i="1" dirty="0"/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7CFFFBBC-B525-46D8-B548-510CF4B274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3060" y="3140328"/>
            <a:ext cx="1162717" cy="958732"/>
          </a:xfrm>
          <a:prstGeom prst="rect">
            <a:avLst/>
          </a:prstGeom>
        </p:spPr>
      </p:pic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B445B795-B276-46C8-83C1-723E6D4D2280}"/>
              </a:ext>
            </a:extLst>
          </p:cNvPr>
          <p:cNvCxnSpPr>
            <a:cxnSpLocks/>
          </p:cNvCxnSpPr>
          <p:nvPr/>
        </p:nvCxnSpPr>
        <p:spPr>
          <a:xfrm flipV="1">
            <a:off x="4279417" y="3729360"/>
            <a:ext cx="634727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91F85473-53E5-406E-BA0C-6820743CA408}"/>
              </a:ext>
            </a:extLst>
          </p:cNvPr>
          <p:cNvSpPr txBox="1"/>
          <p:nvPr/>
        </p:nvSpPr>
        <p:spPr>
          <a:xfrm>
            <a:off x="4724400" y="4028948"/>
            <a:ext cx="2084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Adaptive pooling      </a:t>
            </a:r>
          </a:p>
          <a:p>
            <a:r>
              <a:rPr lang="en-US" altLang="zh-TW" i="1" dirty="0"/>
              <a:t>      (7x7x512)</a:t>
            </a:r>
            <a:endParaRPr lang="zh-TW" altLang="en-US" i="1" dirty="0"/>
          </a:p>
        </p:txBody>
      </p: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F2DDC72C-A92C-48B3-9544-FF649590E781}"/>
              </a:ext>
            </a:extLst>
          </p:cNvPr>
          <p:cNvSpPr/>
          <p:nvPr/>
        </p:nvSpPr>
        <p:spPr>
          <a:xfrm>
            <a:off x="6797245" y="2984473"/>
            <a:ext cx="1600200" cy="127752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F84FAF76-615A-4153-BA2E-A3695D9A7F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04557" y="3382334"/>
            <a:ext cx="1223316" cy="840108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181D4CAC-CFCC-419C-B575-77DA252B794D}"/>
              </a:ext>
            </a:extLst>
          </p:cNvPr>
          <p:cNvSpPr txBox="1"/>
          <p:nvPr/>
        </p:nvSpPr>
        <p:spPr>
          <a:xfrm>
            <a:off x="6928688" y="2984473"/>
            <a:ext cx="1376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Subsampling</a:t>
            </a:r>
            <a:endParaRPr lang="zh-TW" altLang="en-US" i="1" dirty="0"/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0FF526C0-EC5B-4423-8C93-5A88D1331131}"/>
              </a:ext>
            </a:extLst>
          </p:cNvPr>
          <p:cNvCxnSpPr>
            <a:cxnSpLocks/>
            <a:stCxn id="38" idx="3"/>
            <a:endCxn id="48" idx="1"/>
          </p:cNvCxnSpPr>
          <p:nvPr/>
        </p:nvCxnSpPr>
        <p:spPr>
          <a:xfrm>
            <a:off x="6055777" y="3619694"/>
            <a:ext cx="741468" cy="35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43FF5F46-6AAE-4ACC-A86B-CC73568BB60C}"/>
              </a:ext>
            </a:extLst>
          </p:cNvPr>
          <p:cNvSpPr txBox="1"/>
          <p:nvPr/>
        </p:nvSpPr>
        <p:spPr>
          <a:xfrm>
            <a:off x="6669420" y="4250971"/>
            <a:ext cx="2030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Extract 10% feature</a:t>
            </a: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C4BB9399-64EA-4116-8DA1-6F9906DFEA42}"/>
              </a:ext>
            </a:extLst>
          </p:cNvPr>
          <p:cNvSpPr/>
          <p:nvPr/>
        </p:nvSpPr>
        <p:spPr>
          <a:xfrm>
            <a:off x="6809201" y="4934407"/>
            <a:ext cx="1600200" cy="140283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7A1AA3E2-1505-4405-A982-89A01BB24E6C}"/>
              </a:ext>
            </a:extLst>
          </p:cNvPr>
          <p:cNvSpPr txBox="1"/>
          <p:nvPr/>
        </p:nvSpPr>
        <p:spPr>
          <a:xfrm>
            <a:off x="7021628" y="4924775"/>
            <a:ext cx="1108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Patchcore</a:t>
            </a:r>
            <a:endParaRPr lang="zh-TW" altLang="en-US" i="1" dirty="0"/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64A5237B-0865-4503-9E5D-05232762F899}"/>
              </a:ext>
            </a:extLst>
          </p:cNvPr>
          <p:cNvSpPr/>
          <p:nvPr/>
        </p:nvSpPr>
        <p:spPr>
          <a:xfrm>
            <a:off x="7033662" y="5296824"/>
            <a:ext cx="1156902" cy="6535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Memory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bank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4" name="弧形 63">
            <a:extLst>
              <a:ext uri="{FF2B5EF4-FFF2-40B4-BE49-F238E27FC236}">
                <a16:creationId xmlns:a16="http://schemas.microsoft.com/office/drawing/2014/main" id="{5B4C1055-EE9B-4690-9B5B-4C32E67482D8}"/>
              </a:ext>
            </a:extLst>
          </p:cNvPr>
          <p:cNvSpPr/>
          <p:nvPr/>
        </p:nvSpPr>
        <p:spPr>
          <a:xfrm>
            <a:off x="8206081" y="3577167"/>
            <a:ext cx="417887" cy="2086271"/>
          </a:xfrm>
          <a:prstGeom prst="arc">
            <a:avLst>
              <a:gd name="adj1" fmla="val 16200000"/>
              <a:gd name="adj2" fmla="val 546805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E8647F41-1F3A-4A86-A5E3-19C75DD9A0CD}"/>
              </a:ext>
            </a:extLst>
          </p:cNvPr>
          <p:cNvSpPr txBox="1"/>
          <p:nvPr/>
        </p:nvSpPr>
        <p:spPr>
          <a:xfrm>
            <a:off x="134410" y="5271488"/>
            <a:ext cx="58884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Pretrain model structure </a:t>
            </a:r>
            <a:r>
              <a:rPr lang="en-US" altLang="zh-TW" b="1" dirty="0">
                <a:sym typeface="Wingdings" panose="05000000000000000000" pitchFamily="2" charset="2"/>
              </a:rPr>
              <a:t>: </a:t>
            </a:r>
            <a:r>
              <a:rPr lang="en-US" altLang="zh-TW" b="1" dirty="0"/>
              <a:t>res2net+transformer</a:t>
            </a:r>
          </a:p>
          <a:p>
            <a:r>
              <a:rPr lang="en-US" altLang="zh-TW" b="1" dirty="0"/>
              <a:t>Pretrain method : BYOL (self-supervise) </a:t>
            </a:r>
            <a:r>
              <a:rPr lang="en-US" altLang="zh-TW" sz="1200" b="1" i="1" u="sng" dirty="0">
                <a:solidFill>
                  <a:srgbClr val="1A0DAB"/>
                </a:solidFill>
                <a:latin typeface="arial" panose="020B0604020202020204" pitchFamily="34" charset="0"/>
              </a:rPr>
              <a:t>Bootstrap your own latent</a:t>
            </a:r>
            <a:endParaRPr lang="en-US" altLang="zh-TW" b="1" dirty="0"/>
          </a:p>
          <a:p>
            <a:r>
              <a:rPr lang="en-US" altLang="zh-TW" b="1" dirty="0"/>
              <a:t>Pretrain dataset : Our product data (30M)</a:t>
            </a:r>
          </a:p>
          <a:p>
            <a:r>
              <a:rPr lang="en-US" altLang="zh-TW" b="1" dirty="0"/>
              <a:t>Parameter num : 12M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0296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圖片 32">
            <a:extLst>
              <a:ext uri="{FF2B5EF4-FFF2-40B4-BE49-F238E27FC236}">
                <a16:creationId xmlns:a16="http://schemas.microsoft.com/office/drawing/2014/main" id="{AB3D1BF7-AB24-4BF3-AC1D-0BBCC3E2D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99" y="3147622"/>
            <a:ext cx="1312575" cy="1299043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A32E1665-C86C-4C1F-9F68-0FE61B164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91" y="3132744"/>
            <a:ext cx="1267783" cy="1267783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F58C1F03-A888-4ACD-9CEB-93F6352AA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819" y="3077848"/>
            <a:ext cx="1171671" cy="1277529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95E3B609-03EC-4175-97F0-BCAF19636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999" y="3022996"/>
            <a:ext cx="1245009" cy="1277529"/>
          </a:xfrm>
          <a:prstGeom prst="rect">
            <a:avLst/>
          </a:prstGeom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F1F8D180-9488-A1F7-D5DC-4C0BEC9C4D64}"/>
              </a:ext>
            </a:extLst>
          </p:cNvPr>
          <p:cNvSpPr txBox="1">
            <a:spLocks/>
          </p:cNvSpPr>
          <p:nvPr/>
        </p:nvSpPr>
        <p:spPr>
          <a:xfrm>
            <a:off x="682169" y="356362"/>
            <a:ext cx="5316404" cy="690574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>
            <a:lvl1pPr>
              <a:defRPr sz="4400" b="0" i="0">
                <a:solidFill>
                  <a:srgbClr val="464646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kern="0" dirty="0"/>
              <a:t>Related work (method)</a:t>
            </a:r>
            <a:endParaRPr lang="zh-TW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D456EC4-6673-EA47-84F0-8CD6E9BF47BD}"/>
              </a:ext>
            </a:extLst>
          </p:cNvPr>
          <p:cNvSpPr txBox="1"/>
          <p:nvPr/>
        </p:nvSpPr>
        <p:spPr>
          <a:xfrm>
            <a:off x="134410" y="1693070"/>
            <a:ext cx="9615276" cy="381515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332740" marR="5080" indent="-320675">
              <a:spcBef>
                <a:spcPts val="95"/>
              </a:spcBef>
              <a:buClr>
                <a:srgbClr val="DA1F28"/>
              </a:buClr>
              <a:buSzPct val="58928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lang="en-US" altLang="zh-TW" sz="2400" b="1" spc="-5" dirty="0">
                <a:latin typeface="Arial"/>
                <a:ea typeface="+mn-lt"/>
                <a:cs typeface="Arial"/>
              </a:rPr>
              <a:t>Testing stage</a:t>
            </a:r>
            <a:endParaRPr lang="en-US" altLang="zh-TW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A32F3E3A-7BCB-4A8C-9A3C-BB1E7D011E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433" y="2983188"/>
            <a:ext cx="1267783" cy="1267783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ED796821-0968-4455-BA8F-358C4251D5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2913131"/>
            <a:ext cx="1267783" cy="1277529"/>
          </a:xfrm>
          <a:prstGeom prst="rect">
            <a:avLst/>
          </a:prstGeom>
        </p:spPr>
      </p:pic>
      <p:sp>
        <p:nvSpPr>
          <p:cNvPr id="46" name="文字方塊 45">
            <a:extLst>
              <a:ext uri="{FF2B5EF4-FFF2-40B4-BE49-F238E27FC236}">
                <a16:creationId xmlns:a16="http://schemas.microsoft.com/office/drawing/2014/main" id="{4F802248-E4E5-4954-85A4-620D10040383}"/>
              </a:ext>
            </a:extLst>
          </p:cNvPr>
          <p:cNvSpPr txBox="1"/>
          <p:nvPr/>
        </p:nvSpPr>
        <p:spPr>
          <a:xfrm>
            <a:off x="134410" y="2362200"/>
            <a:ext cx="2429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Image size = 224x224</a:t>
            </a:r>
            <a:endParaRPr lang="zh-TW" altLang="en-US" sz="2000" b="1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BEA91522-A850-4100-B13A-9F20CE8F724B}"/>
              </a:ext>
            </a:extLst>
          </p:cNvPr>
          <p:cNvCxnSpPr>
            <a:cxnSpLocks/>
            <a:stCxn id="37" idx="3"/>
            <a:endCxn id="14" idx="1"/>
          </p:cNvCxnSpPr>
          <p:nvPr/>
        </p:nvCxnSpPr>
        <p:spPr>
          <a:xfrm flipV="1">
            <a:off x="2044490" y="3716612"/>
            <a:ext cx="634727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2E0CABE-FD65-4DA8-A20F-3D12D3FA70C3}"/>
              </a:ext>
            </a:extLst>
          </p:cNvPr>
          <p:cNvSpPr/>
          <p:nvPr/>
        </p:nvSpPr>
        <p:spPr>
          <a:xfrm>
            <a:off x="2679217" y="3449912"/>
            <a:ext cx="1600200" cy="533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F718D5-0C14-444D-9DA7-F5E545CABD7F}"/>
              </a:ext>
            </a:extLst>
          </p:cNvPr>
          <p:cNvSpPr/>
          <p:nvPr/>
        </p:nvSpPr>
        <p:spPr>
          <a:xfrm>
            <a:off x="2816936" y="3526112"/>
            <a:ext cx="3810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9EF0E44-D8B4-4BDB-A137-B4BAC088FEA9}"/>
              </a:ext>
            </a:extLst>
          </p:cNvPr>
          <p:cNvSpPr/>
          <p:nvPr/>
        </p:nvSpPr>
        <p:spPr>
          <a:xfrm>
            <a:off x="3274136" y="3526112"/>
            <a:ext cx="3810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7B091E0A-CFA8-40C6-9B5E-B698E6853ADB}"/>
              </a:ext>
            </a:extLst>
          </p:cNvPr>
          <p:cNvSpPr/>
          <p:nvPr/>
        </p:nvSpPr>
        <p:spPr>
          <a:xfrm>
            <a:off x="3731336" y="3526112"/>
            <a:ext cx="3810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911C3E14-AA9A-4250-8F77-DC149D2C95C4}"/>
              </a:ext>
            </a:extLst>
          </p:cNvPr>
          <p:cNvSpPr txBox="1"/>
          <p:nvPr/>
        </p:nvSpPr>
        <p:spPr>
          <a:xfrm>
            <a:off x="2640038" y="3962437"/>
            <a:ext cx="1792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Pretrain encoder </a:t>
            </a:r>
          </a:p>
          <a:p>
            <a:r>
              <a:rPr lang="en-US" altLang="zh-TW" i="1" dirty="0"/>
              <a:t>   (28x28x512)</a:t>
            </a:r>
            <a:endParaRPr lang="zh-TW" altLang="en-US" i="1" dirty="0"/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7CFFFBBC-B525-46D8-B548-510CF4B274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3060" y="3140328"/>
            <a:ext cx="1162717" cy="958732"/>
          </a:xfrm>
          <a:prstGeom prst="rect">
            <a:avLst/>
          </a:prstGeom>
        </p:spPr>
      </p:pic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B445B795-B276-46C8-83C1-723E6D4D2280}"/>
              </a:ext>
            </a:extLst>
          </p:cNvPr>
          <p:cNvCxnSpPr>
            <a:cxnSpLocks/>
          </p:cNvCxnSpPr>
          <p:nvPr/>
        </p:nvCxnSpPr>
        <p:spPr>
          <a:xfrm flipV="1">
            <a:off x="4279417" y="3729360"/>
            <a:ext cx="634727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91F85473-53E5-406E-BA0C-6820743CA408}"/>
              </a:ext>
            </a:extLst>
          </p:cNvPr>
          <p:cNvSpPr txBox="1"/>
          <p:nvPr/>
        </p:nvSpPr>
        <p:spPr>
          <a:xfrm>
            <a:off x="4635287" y="4041761"/>
            <a:ext cx="2084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Adaptive pooling      </a:t>
            </a:r>
          </a:p>
          <a:p>
            <a:r>
              <a:rPr lang="en-US" altLang="zh-TW" i="1" dirty="0"/>
              <a:t>      (7x7x512)</a:t>
            </a:r>
            <a:endParaRPr lang="zh-TW" altLang="en-US" i="1" dirty="0"/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0FF526C0-EC5B-4423-8C93-5A88D1331131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6055777" y="3619694"/>
            <a:ext cx="741468" cy="35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C4BB9399-64EA-4116-8DA1-6F9906DFEA42}"/>
              </a:ext>
            </a:extLst>
          </p:cNvPr>
          <p:cNvSpPr/>
          <p:nvPr/>
        </p:nvSpPr>
        <p:spPr>
          <a:xfrm>
            <a:off x="6828935" y="3053867"/>
            <a:ext cx="1867558" cy="113022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7A1AA3E2-1505-4405-A982-89A01BB24E6C}"/>
              </a:ext>
            </a:extLst>
          </p:cNvPr>
          <p:cNvSpPr txBox="1"/>
          <p:nvPr/>
        </p:nvSpPr>
        <p:spPr>
          <a:xfrm>
            <a:off x="7183558" y="3046308"/>
            <a:ext cx="1108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Patchcore</a:t>
            </a:r>
            <a:endParaRPr lang="zh-TW" altLang="en-US" i="1" dirty="0"/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64A5237B-0865-4503-9E5D-05232762F899}"/>
              </a:ext>
            </a:extLst>
          </p:cNvPr>
          <p:cNvSpPr/>
          <p:nvPr/>
        </p:nvSpPr>
        <p:spPr>
          <a:xfrm>
            <a:off x="7195592" y="3418357"/>
            <a:ext cx="1156902" cy="63265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Memory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bank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CB1F3831-D404-4DAA-82DB-62D2EFB5F83E}"/>
              </a:ext>
            </a:extLst>
          </p:cNvPr>
          <p:cNvSpPr txBox="1"/>
          <p:nvPr/>
        </p:nvSpPr>
        <p:spPr>
          <a:xfrm>
            <a:off x="6903417" y="4147103"/>
            <a:ext cx="18043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Nearest neighbor</a:t>
            </a:r>
          </a:p>
          <a:p>
            <a:r>
              <a:rPr lang="en-US" altLang="zh-TW" i="1" dirty="0"/>
              <a:t>          Search</a:t>
            </a:r>
          </a:p>
          <a:p>
            <a:r>
              <a:rPr lang="en-US" altLang="zh-TW" i="1" dirty="0"/>
              <a:t>      </a:t>
            </a:r>
            <a:endParaRPr lang="zh-TW" altLang="en-US" i="1" dirty="0"/>
          </a:p>
        </p:txBody>
      </p:sp>
      <p:sp>
        <p:nvSpPr>
          <p:cNvPr id="32" name="弧形 31">
            <a:extLst>
              <a:ext uri="{FF2B5EF4-FFF2-40B4-BE49-F238E27FC236}">
                <a16:creationId xmlns:a16="http://schemas.microsoft.com/office/drawing/2014/main" id="{EAD5EB62-1286-40D4-83B7-27353EA3EAE6}"/>
              </a:ext>
            </a:extLst>
          </p:cNvPr>
          <p:cNvSpPr/>
          <p:nvPr/>
        </p:nvSpPr>
        <p:spPr>
          <a:xfrm>
            <a:off x="8153401" y="3617079"/>
            <a:ext cx="779054" cy="1716921"/>
          </a:xfrm>
          <a:prstGeom prst="arc">
            <a:avLst>
              <a:gd name="adj1" fmla="val 16839137"/>
              <a:gd name="adj2" fmla="val 552842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BD4ADEC9-9350-4956-A0F4-36C3D614AF54}"/>
              </a:ext>
            </a:extLst>
          </p:cNvPr>
          <p:cNvSpPr/>
          <p:nvPr/>
        </p:nvSpPr>
        <p:spPr>
          <a:xfrm>
            <a:off x="7173221" y="4989637"/>
            <a:ext cx="1320780" cy="575378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Anomaly score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38116A3-A14D-495A-B4EC-4E3C8DE08A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4461" y="4814596"/>
            <a:ext cx="1093858" cy="1093858"/>
          </a:xfrm>
          <a:prstGeom prst="rect">
            <a:avLst/>
          </a:prstGeom>
        </p:spPr>
      </p:pic>
      <p:sp>
        <p:nvSpPr>
          <p:cNvPr id="47" name="弧形 46">
            <a:extLst>
              <a:ext uri="{FF2B5EF4-FFF2-40B4-BE49-F238E27FC236}">
                <a16:creationId xmlns:a16="http://schemas.microsoft.com/office/drawing/2014/main" id="{802214B9-D4AC-4A00-950B-622EE467D27D}"/>
              </a:ext>
            </a:extLst>
          </p:cNvPr>
          <p:cNvSpPr/>
          <p:nvPr/>
        </p:nvSpPr>
        <p:spPr>
          <a:xfrm rot="10800000">
            <a:off x="6444346" y="4131176"/>
            <a:ext cx="779054" cy="897408"/>
          </a:xfrm>
          <a:prstGeom prst="arc">
            <a:avLst>
              <a:gd name="adj1" fmla="val 19512942"/>
              <a:gd name="adj2" fmla="val 552842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0BE8764F-B531-4230-8AFA-5C3F3DC04F5A}"/>
              </a:ext>
            </a:extLst>
          </p:cNvPr>
          <p:cNvSpPr txBox="1"/>
          <p:nvPr/>
        </p:nvSpPr>
        <p:spPr>
          <a:xfrm>
            <a:off x="5754938" y="5855307"/>
            <a:ext cx="1472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    Anomaly </a:t>
            </a:r>
          </a:p>
          <a:p>
            <a:r>
              <a:rPr lang="en-US" altLang="zh-TW" i="1" dirty="0"/>
              <a:t>segmentation</a:t>
            </a:r>
            <a:endParaRPr lang="zh-TW" altLang="en-US" i="1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049C09AA-D2BA-4074-B857-7F94B7E5CD5F}"/>
              </a:ext>
            </a:extLst>
          </p:cNvPr>
          <p:cNvSpPr txBox="1"/>
          <p:nvPr/>
        </p:nvSpPr>
        <p:spPr>
          <a:xfrm>
            <a:off x="87096" y="5277326"/>
            <a:ext cx="58884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Pretrain model structure </a:t>
            </a:r>
            <a:r>
              <a:rPr lang="en-US" altLang="zh-TW" b="1" dirty="0">
                <a:sym typeface="Wingdings" panose="05000000000000000000" pitchFamily="2" charset="2"/>
              </a:rPr>
              <a:t>: </a:t>
            </a:r>
            <a:r>
              <a:rPr lang="en-US" altLang="zh-TW" b="1" dirty="0"/>
              <a:t>res2net+transformer</a:t>
            </a:r>
          </a:p>
          <a:p>
            <a:r>
              <a:rPr lang="en-US" altLang="zh-TW" b="1" dirty="0"/>
              <a:t>Pretrain method : BYOL (self-supervise) </a:t>
            </a:r>
            <a:r>
              <a:rPr lang="en-US" altLang="zh-TW" sz="1200" b="1" i="1" u="sng" dirty="0">
                <a:solidFill>
                  <a:srgbClr val="1A0DAB"/>
                </a:solidFill>
                <a:latin typeface="arial" panose="020B0604020202020204" pitchFamily="34" charset="0"/>
              </a:rPr>
              <a:t>Bootstrap your own latent</a:t>
            </a:r>
            <a:endParaRPr lang="en-US" altLang="zh-TW" b="1" dirty="0"/>
          </a:p>
          <a:p>
            <a:r>
              <a:rPr lang="en-US" altLang="zh-TW" b="1" dirty="0"/>
              <a:t>Pretrain dataset : Our product data (30M)</a:t>
            </a:r>
          </a:p>
          <a:p>
            <a:r>
              <a:rPr lang="en-US" altLang="zh-TW" b="1" dirty="0"/>
              <a:t>Parameter num : 12M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07105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F1F8D180-9488-A1F7-D5DC-4C0BEC9C4D64}"/>
              </a:ext>
            </a:extLst>
          </p:cNvPr>
          <p:cNvSpPr txBox="1">
            <a:spLocks/>
          </p:cNvSpPr>
          <p:nvPr/>
        </p:nvSpPr>
        <p:spPr>
          <a:xfrm>
            <a:off x="682169" y="356362"/>
            <a:ext cx="5316404" cy="690574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>
            <a:lvl1pPr>
              <a:defRPr sz="4400" b="0" i="0">
                <a:solidFill>
                  <a:srgbClr val="464646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kern="0" dirty="0"/>
              <a:t>Related work (method)</a:t>
            </a:r>
            <a:endParaRPr lang="zh-TW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D456EC4-6673-EA47-84F0-8CD6E9BF47BD}"/>
              </a:ext>
            </a:extLst>
          </p:cNvPr>
          <p:cNvSpPr txBox="1"/>
          <p:nvPr/>
        </p:nvSpPr>
        <p:spPr>
          <a:xfrm>
            <a:off x="134410" y="1693070"/>
            <a:ext cx="9615276" cy="381515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332740" marR="5080" indent="-320675">
              <a:spcBef>
                <a:spcPts val="95"/>
              </a:spcBef>
              <a:buClr>
                <a:srgbClr val="DA1F28"/>
              </a:buClr>
              <a:buSzPct val="58928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lang="en-US" altLang="zh-TW" sz="2400" b="1" spc="-5" dirty="0">
                <a:latin typeface="Arial"/>
                <a:ea typeface="+mn-lt"/>
                <a:cs typeface="Arial"/>
              </a:rPr>
              <a:t>Pretrain method</a:t>
            </a:r>
            <a:endParaRPr lang="en-US" altLang="zh-TW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4F802248-E4E5-4954-85A4-620D10040383}"/>
              </a:ext>
            </a:extLst>
          </p:cNvPr>
          <p:cNvSpPr txBox="1"/>
          <p:nvPr/>
        </p:nvSpPr>
        <p:spPr>
          <a:xfrm>
            <a:off x="1219200" y="2305220"/>
            <a:ext cx="6252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/>
              <a:t>Bootstrap Your Own Latent A New Approach to </a:t>
            </a:r>
          </a:p>
          <a:p>
            <a:r>
              <a:rPr lang="en-US" altLang="zh-TW" sz="2400" b="1" dirty="0"/>
              <a:t>                  Self-Supervised Learning </a:t>
            </a:r>
          </a:p>
          <a:p>
            <a:endParaRPr lang="en-US" altLang="zh-TW" sz="2400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7BB3AF2-6CF6-4865-A91C-1AF41AEDA60E}"/>
              </a:ext>
            </a:extLst>
          </p:cNvPr>
          <p:cNvSpPr txBox="1"/>
          <p:nvPr/>
        </p:nvSpPr>
        <p:spPr>
          <a:xfrm>
            <a:off x="715026" y="4495800"/>
            <a:ext cx="7836504" cy="1238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065" marR="5080">
              <a:spcBef>
                <a:spcPts val="95"/>
              </a:spcBef>
              <a:buClr>
                <a:srgbClr val="DA1F28"/>
              </a:buClr>
              <a:buSzPct val="58928"/>
              <a:tabLst>
                <a:tab pos="332740" algn="l"/>
                <a:tab pos="333375" algn="l"/>
              </a:tabLst>
            </a:pPr>
            <a:r>
              <a:rPr lang="en-US" altLang="zh-TW" sz="1800" spc="-5" dirty="0">
                <a:solidFill>
                  <a:srgbClr val="2CA1BE"/>
                </a:solidFill>
                <a:latin typeface="Microsoft Sans Serif"/>
                <a:ea typeface="Microsoft Sans Serif"/>
                <a:cs typeface="Microsoft Sans Serif"/>
              </a:rPr>
              <a:t>🞑 </a:t>
            </a:r>
            <a:r>
              <a:rPr lang="en-US" altLang="zh-TW" dirty="0"/>
              <a:t>In this paper, we introduce Bootstrap Your Own Latent (BYOL), a new algorithm </a:t>
            </a:r>
          </a:p>
          <a:p>
            <a:pPr marL="12065" marR="5080">
              <a:spcBef>
                <a:spcPts val="95"/>
              </a:spcBef>
              <a:buClr>
                <a:srgbClr val="DA1F28"/>
              </a:buClr>
              <a:buSzPct val="58928"/>
              <a:tabLst>
                <a:tab pos="332740" algn="l"/>
                <a:tab pos="333375" algn="l"/>
              </a:tabLst>
            </a:pPr>
            <a:r>
              <a:rPr lang="en-US" altLang="zh-TW" dirty="0"/>
              <a:t>    for </a:t>
            </a:r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</a:rPr>
              <a:t>self-supervised learning of image representations</a:t>
            </a:r>
            <a:r>
              <a:rPr lang="en-US" altLang="zh-TW" dirty="0"/>
              <a:t>. </a:t>
            </a:r>
          </a:p>
          <a:p>
            <a:pPr marL="12065" marR="5080">
              <a:spcBef>
                <a:spcPts val="95"/>
              </a:spcBef>
              <a:buClr>
                <a:srgbClr val="DA1F28"/>
              </a:buClr>
              <a:buSzPct val="58928"/>
              <a:tabLst>
                <a:tab pos="332740" algn="l"/>
                <a:tab pos="333375" algn="l"/>
              </a:tabLst>
            </a:pPr>
            <a:r>
              <a:rPr lang="en-US" altLang="zh-TW" dirty="0"/>
              <a:t>    BYOL achieves higher performance than state-of-the-art contrastive methods</a:t>
            </a:r>
          </a:p>
          <a:p>
            <a:pPr marL="12065" marR="5080">
              <a:spcBef>
                <a:spcPts val="95"/>
              </a:spcBef>
              <a:buClr>
                <a:srgbClr val="DA1F28"/>
              </a:buClr>
              <a:buSzPct val="58928"/>
              <a:tabLst>
                <a:tab pos="332740" algn="l"/>
                <a:tab pos="333375" algn="l"/>
              </a:tabLst>
            </a:pPr>
            <a:r>
              <a:rPr lang="en-US" altLang="zh-TW" dirty="0"/>
              <a:t>    </a:t>
            </a:r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</a:rPr>
              <a:t>without using negative pairs 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CC851F1-8C3E-419E-B834-DF7F3071A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868" y="3200400"/>
            <a:ext cx="601980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645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0BF5F52-2698-48C7-86C7-9C17AB7F7BB3}"/>
              </a:ext>
            </a:extLst>
          </p:cNvPr>
          <p:cNvCxnSpPr>
            <a:cxnSpLocks/>
          </p:cNvCxnSpPr>
          <p:nvPr/>
        </p:nvCxnSpPr>
        <p:spPr>
          <a:xfrm>
            <a:off x="2819400" y="3429000"/>
            <a:ext cx="0" cy="2743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object 2">
            <a:extLst>
              <a:ext uri="{FF2B5EF4-FFF2-40B4-BE49-F238E27FC236}">
                <a16:creationId xmlns:a16="http://schemas.microsoft.com/office/drawing/2014/main" id="{F1F8D180-9488-A1F7-D5DC-4C0BEC9C4D64}"/>
              </a:ext>
            </a:extLst>
          </p:cNvPr>
          <p:cNvSpPr txBox="1">
            <a:spLocks/>
          </p:cNvSpPr>
          <p:nvPr/>
        </p:nvSpPr>
        <p:spPr>
          <a:xfrm>
            <a:off x="682169" y="356362"/>
            <a:ext cx="5316404" cy="690574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>
            <a:lvl1pPr>
              <a:defRPr sz="4400" b="0" i="0">
                <a:solidFill>
                  <a:srgbClr val="464646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kern="0" dirty="0"/>
              <a:t>Related work (method)</a:t>
            </a:r>
            <a:endParaRPr lang="zh-TW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D456EC4-6673-EA47-84F0-8CD6E9BF47BD}"/>
              </a:ext>
            </a:extLst>
          </p:cNvPr>
          <p:cNvSpPr txBox="1"/>
          <p:nvPr/>
        </p:nvSpPr>
        <p:spPr>
          <a:xfrm>
            <a:off x="134410" y="1693070"/>
            <a:ext cx="9615276" cy="381515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332740" marR="5080" indent="-320675">
              <a:spcBef>
                <a:spcPts val="95"/>
              </a:spcBef>
              <a:buClr>
                <a:srgbClr val="DA1F28"/>
              </a:buClr>
              <a:buSzPct val="58928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lang="en-US" altLang="zh-TW" sz="2400" b="1" spc="-5" dirty="0">
                <a:latin typeface="Arial"/>
                <a:ea typeface="+mn-lt"/>
                <a:cs typeface="Arial"/>
              </a:rPr>
              <a:t>Pretrain method</a:t>
            </a:r>
            <a:endParaRPr lang="en-US" altLang="zh-TW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571A255-8FCC-4DA5-947D-95437CBBC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438400"/>
            <a:ext cx="6153150" cy="210502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7812945-FF12-47BB-A76D-7BFECC78CC21}"/>
              </a:ext>
            </a:extLst>
          </p:cNvPr>
          <p:cNvSpPr txBox="1"/>
          <p:nvPr/>
        </p:nvSpPr>
        <p:spPr>
          <a:xfrm>
            <a:off x="609600" y="4907240"/>
            <a:ext cx="8162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spc="-5" dirty="0">
                <a:solidFill>
                  <a:srgbClr val="2CA1BE"/>
                </a:solidFill>
                <a:latin typeface="Microsoft Sans Serif"/>
                <a:ea typeface="Microsoft Sans Serif"/>
                <a:cs typeface="Microsoft Sans Serif"/>
              </a:rPr>
              <a:t>🞑 </a:t>
            </a:r>
            <a:r>
              <a:rPr lang="en-US" altLang="zh-TW" dirty="0"/>
              <a:t>BYOL’s architecture. BYOL </a:t>
            </a:r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</a:rPr>
              <a:t>minimizes a similarity loss between </a:t>
            </a:r>
            <a:r>
              <a:rPr lang="en-US" altLang="zh-TW" b="1" dirty="0" err="1">
                <a:solidFill>
                  <a:schemeClr val="accent1">
                    <a:lumMod val="75000"/>
                  </a:schemeClr>
                </a:solidFill>
              </a:rPr>
              <a:t>qθ</a:t>
            </a:r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altLang="zh-TW" b="1" dirty="0" err="1">
                <a:solidFill>
                  <a:schemeClr val="accent1">
                    <a:lumMod val="75000"/>
                  </a:schemeClr>
                </a:solidFill>
              </a:rPr>
              <a:t>zθ</a:t>
            </a:r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</a:rPr>
              <a:t>) and sg(z 0 ξ )</a:t>
            </a:r>
          </a:p>
          <a:p>
            <a:r>
              <a:rPr lang="en-US" altLang="zh-TW" dirty="0"/>
              <a:t>    where θ are the trained weights, ξ are an exponential moving average </a:t>
            </a:r>
          </a:p>
          <a:p>
            <a:r>
              <a:rPr lang="en-US" altLang="zh-TW" dirty="0"/>
              <a:t>    of θ and sg means stop-gradient.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CB94267-404E-4C6B-BAEF-A1AFE86392EE}"/>
              </a:ext>
            </a:extLst>
          </p:cNvPr>
          <p:cNvSpPr txBox="1"/>
          <p:nvPr/>
        </p:nvSpPr>
        <p:spPr>
          <a:xfrm>
            <a:off x="1752600" y="6194385"/>
            <a:ext cx="4422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3">
                    <a:lumMod val="75000"/>
                  </a:schemeClr>
                </a:solidFill>
              </a:rPr>
              <a:t>Our v (model architecture) in next page </a:t>
            </a:r>
            <a:endParaRPr lang="zh-TW" altLang="en-US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3C77C34-D679-4B01-BBEC-B5E1078E70F0}"/>
              </a:ext>
            </a:extLst>
          </p:cNvPr>
          <p:cNvSpPr txBox="1"/>
          <p:nvPr/>
        </p:nvSpPr>
        <p:spPr>
          <a:xfrm>
            <a:off x="2273195" y="2165932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accent3">
                    <a:lumMod val="75000"/>
                  </a:schemeClr>
                </a:solidFill>
              </a:rPr>
              <a:t>上半部為正常照片擷取特徵路徑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441267C-A0E2-4685-B2AF-F44A8D312060}"/>
              </a:ext>
            </a:extLst>
          </p:cNvPr>
          <p:cNvSpPr txBox="1"/>
          <p:nvPr/>
        </p:nvSpPr>
        <p:spPr>
          <a:xfrm>
            <a:off x="2255718" y="4464125"/>
            <a:ext cx="545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accent3">
                    <a:lumMod val="75000"/>
                  </a:schemeClr>
                </a:solidFill>
              </a:rPr>
              <a:t>下半部為正常照片做</a:t>
            </a:r>
            <a:r>
              <a:rPr lang="en-US" altLang="zh-TW" b="1" dirty="0">
                <a:solidFill>
                  <a:schemeClr val="accent3">
                    <a:lumMod val="75000"/>
                  </a:schemeClr>
                </a:solidFill>
              </a:rPr>
              <a:t>augmentation</a:t>
            </a:r>
            <a:r>
              <a:rPr lang="zh-TW" altLang="en-US" b="1" dirty="0">
                <a:solidFill>
                  <a:schemeClr val="accent3">
                    <a:lumMod val="75000"/>
                  </a:schemeClr>
                </a:solidFill>
              </a:rPr>
              <a:t>後做擷取特徵路徑</a:t>
            </a:r>
          </a:p>
        </p:txBody>
      </p:sp>
    </p:spTree>
    <p:extLst>
      <p:ext uri="{BB962C8B-B14F-4D97-AF65-F5344CB8AC3E}">
        <p14:creationId xmlns:p14="http://schemas.microsoft.com/office/powerpoint/2010/main" val="2336258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F1F8D180-9488-A1F7-D5DC-4C0BEC9C4D64}"/>
              </a:ext>
            </a:extLst>
          </p:cNvPr>
          <p:cNvSpPr txBox="1">
            <a:spLocks/>
          </p:cNvSpPr>
          <p:nvPr/>
        </p:nvSpPr>
        <p:spPr>
          <a:xfrm>
            <a:off x="682169" y="356362"/>
            <a:ext cx="5316404" cy="690574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>
            <a:lvl1pPr>
              <a:defRPr sz="4400" b="0" i="0">
                <a:solidFill>
                  <a:srgbClr val="464646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kern="0" dirty="0"/>
              <a:t>Related work (method)</a:t>
            </a:r>
            <a:endParaRPr lang="zh-TW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D456EC4-6673-EA47-84F0-8CD6E9BF47BD}"/>
              </a:ext>
            </a:extLst>
          </p:cNvPr>
          <p:cNvSpPr txBox="1"/>
          <p:nvPr/>
        </p:nvSpPr>
        <p:spPr>
          <a:xfrm>
            <a:off x="152400" y="1828800"/>
            <a:ext cx="9615276" cy="44307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332740" marR="5080" indent="-320675">
              <a:spcBef>
                <a:spcPts val="95"/>
              </a:spcBef>
              <a:buClr>
                <a:srgbClr val="DA1F28"/>
              </a:buClr>
              <a:buSzPct val="58928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lang="en-US" altLang="zh-TW" sz="2400" b="1" spc="-5" dirty="0">
                <a:latin typeface="Arial"/>
                <a:ea typeface="+mn-lt"/>
                <a:cs typeface="Arial"/>
              </a:rPr>
              <a:t>Model </a:t>
            </a:r>
            <a:r>
              <a:rPr lang="en-US" altLang="zh-TW" sz="2800" b="1" dirty="0"/>
              <a:t>architecture</a:t>
            </a:r>
            <a:endParaRPr lang="en-US" altLang="zh-TW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005340D-E541-44D0-8770-7D43A74DA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57" y="2667000"/>
            <a:ext cx="1875639" cy="1430432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A3E1D49E-4801-4F3F-8759-F5143C81055E}"/>
              </a:ext>
            </a:extLst>
          </p:cNvPr>
          <p:cNvSpPr/>
          <p:nvPr/>
        </p:nvSpPr>
        <p:spPr>
          <a:xfrm>
            <a:off x="2060896" y="3124200"/>
            <a:ext cx="1629561" cy="97323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</a:t>
            </a:r>
          </a:p>
          <a:p>
            <a:pPr algn="ctr"/>
            <a:r>
              <a:rPr lang="en-US" altLang="zh-TW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Kernel size = 7</a:t>
            </a:r>
          </a:p>
          <a:p>
            <a:pPr algn="ctr"/>
            <a:r>
              <a:rPr lang="en-US" altLang="zh-TW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Strides = 2</a:t>
            </a:r>
          </a:p>
          <a:p>
            <a:pPr algn="ctr"/>
            <a:r>
              <a:rPr lang="en-US" altLang="zh-TW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 </a:t>
            </a:r>
            <a:r>
              <a:rPr lang="en-US" altLang="zh-TW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</a:t>
            </a:r>
            <a:r>
              <a:rPr lang="en-US" altLang="zh-TW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64</a:t>
            </a:r>
            <a:endParaRPr lang="zh-TW" altLang="en-US" sz="1600" dirty="0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14E26CF1-874A-4788-818D-49A0214EA90F}"/>
              </a:ext>
            </a:extLst>
          </p:cNvPr>
          <p:cNvCxnSpPr>
            <a:cxnSpLocks/>
          </p:cNvCxnSpPr>
          <p:nvPr/>
        </p:nvCxnSpPr>
        <p:spPr>
          <a:xfrm flipV="1">
            <a:off x="3741530" y="3577609"/>
            <a:ext cx="634727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BA2201F1-8FAC-4B1E-A8CE-F9880B2F388A}"/>
              </a:ext>
            </a:extLst>
          </p:cNvPr>
          <p:cNvSpPr/>
          <p:nvPr/>
        </p:nvSpPr>
        <p:spPr>
          <a:xfrm>
            <a:off x="4409853" y="3124200"/>
            <a:ext cx="1629561" cy="8886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Max-pooling</a:t>
            </a:r>
          </a:p>
          <a:p>
            <a:pPr algn="ctr"/>
            <a:r>
              <a:rPr lang="en-US" altLang="zh-TW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Kernel size = 3</a:t>
            </a:r>
          </a:p>
          <a:p>
            <a:pPr algn="ctr"/>
            <a:r>
              <a:rPr lang="en-US" altLang="zh-TW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Strides = 2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498B2E9-9576-4FEF-8AD2-F1C78C660BB8}"/>
              </a:ext>
            </a:extLst>
          </p:cNvPr>
          <p:cNvSpPr txBox="1"/>
          <p:nvPr/>
        </p:nvSpPr>
        <p:spPr>
          <a:xfrm>
            <a:off x="2286000" y="2743200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112x112x64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B1BF8D4-804B-4197-AB17-3D938FAE6DE1}"/>
              </a:ext>
            </a:extLst>
          </p:cNvPr>
          <p:cNvSpPr txBox="1"/>
          <p:nvPr/>
        </p:nvSpPr>
        <p:spPr>
          <a:xfrm>
            <a:off x="4681856" y="2740073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56x56x64</a:t>
            </a:r>
            <a:endParaRPr lang="zh-TW" altLang="en-US" dirty="0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BA8A18CB-FCC9-46C7-BBC6-4542047B673B}"/>
              </a:ext>
            </a:extLst>
          </p:cNvPr>
          <p:cNvCxnSpPr>
            <a:cxnSpLocks/>
          </p:cNvCxnSpPr>
          <p:nvPr/>
        </p:nvCxnSpPr>
        <p:spPr>
          <a:xfrm flipV="1">
            <a:off x="6039414" y="3568521"/>
            <a:ext cx="634727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91E15410-EC55-45CD-A7D1-22D1D056EB53}"/>
              </a:ext>
            </a:extLst>
          </p:cNvPr>
          <p:cNvSpPr/>
          <p:nvPr/>
        </p:nvSpPr>
        <p:spPr>
          <a:xfrm>
            <a:off x="6674141" y="3109405"/>
            <a:ext cx="1629561" cy="98802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Res2net block</a:t>
            </a:r>
          </a:p>
          <a:p>
            <a:pPr algn="ctr"/>
            <a:r>
              <a:rPr lang="en-US" altLang="zh-TW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Strides = 2</a:t>
            </a:r>
          </a:p>
          <a:p>
            <a:pPr algn="ctr"/>
            <a:r>
              <a:rPr lang="en-US" altLang="zh-TW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Block num = 2</a:t>
            </a:r>
          </a:p>
          <a:p>
            <a:pPr algn="ctr"/>
            <a:r>
              <a:rPr lang="en-US" altLang="zh-TW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 </a:t>
            </a:r>
            <a:r>
              <a:rPr lang="en-US" altLang="zh-TW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</a:t>
            </a:r>
            <a:r>
              <a:rPr lang="en-US" altLang="zh-TW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256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DEF9D07-A957-452E-9175-A4071B79D9A2}"/>
              </a:ext>
            </a:extLst>
          </p:cNvPr>
          <p:cNvSpPr txBox="1"/>
          <p:nvPr/>
        </p:nvSpPr>
        <p:spPr>
          <a:xfrm>
            <a:off x="6887634" y="2743200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28x28x256</a:t>
            </a:r>
            <a:endParaRPr lang="zh-TW" altLang="en-US" dirty="0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14C0F407-66BD-472B-AA66-2FC73F8B59E5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7488920" y="4097428"/>
            <a:ext cx="2" cy="62697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62B1220E-A910-4F61-9897-052C63EF77E9}"/>
              </a:ext>
            </a:extLst>
          </p:cNvPr>
          <p:cNvSpPr/>
          <p:nvPr/>
        </p:nvSpPr>
        <p:spPr>
          <a:xfrm>
            <a:off x="6674139" y="4755160"/>
            <a:ext cx="1629561" cy="98802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Res2net block</a:t>
            </a:r>
          </a:p>
          <a:p>
            <a:pPr algn="ctr"/>
            <a:r>
              <a:rPr lang="en-US" altLang="zh-TW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Strides = 2</a:t>
            </a:r>
          </a:p>
          <a:p>
            <a:pPr algn="ctr"/>
            <a:r>
              <a:rPr lang="en-US" altLang="zh-TW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Block num = 4</a:t>
            </a:r>
          </a:p>
          <a:p>
            <a:pPr algn="ctr"/>
            <a:r>
              <a:rPr lang="en-US" altLang="zh-TW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 </a:t>
            </a:r>
            <a:r>
              <a:rPr lang="en-US" altLang="zh-TW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</a:t>
            </a:r>
            <a:r>
              <a:rPr lang="en-US" altLang="zh-TW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512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6AC8999-D30D-4C0D-A14D-B28CA9231ED1}"/>
              </a:ext>
            </a:extLst>
          </p:cNvPr>
          <p:cNvSpPr txBox="1"/>
          <p:nvPr/>
        </p:nvSpPr>
        <p:spPr>
          <a:xfrm>
            <a:off x="6887634" y="5773943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14x14x512</a:t>
            </a:r>
            <a:endParaRPr lang="zh-TW" altLang="en-US" dirty="0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EF0C696C-6AC0-418B-BFDF-24AB427E039F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6039414" y="5249171"/>
            <a:ext cx="634725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FBC4989B-02DD-49B0-A610-7B6A506348B0}"/>
              </a:ext>
            </a:extLst>
          </p:cNvPr>
          <p:cNvSpPr/>
          <p:nvPr/>
        </p:nvSpPr>
        <p:spPr>
          <a:xfrm>
            <a:off x="3741530" y="4751803"/>
            <a:ext cx="2257043" cy="98802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Cvt</a:t>
            </a:r>
            <a:r>
              <a:rPr lang="en-US" altLang="zh-TW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transformer block</a:t>
            </a:r>
          </a:p>
          <a:p>
            <a:pPr algn="ctr"/>
            <a:r>
              <a:rPr lang="en-US" altLang="zh-TW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Strides = 1</a:t>
            </a:r>
          </a:p>
          <a:p>
            <a:pPr algn="ctr"/>
            <a:r>
              <a:rPr lang="en-US" altLang="zh-TW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Block num = 4</a:t>
            </a:r>
          </a:p>
          <a:p>
            <a:pPr algn="ctr"/>
            <a:r>
              <a:rPr lang="en-US" altLang="zh-TW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 </a:t>
            </a:r>
            <a:r>
              <a:rPr lang="en-US" altLang="zh-TW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</a:t>
            </a:r>
            <a:r>
              <a:rPr lang="en-US" altLang="zh-TW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1024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72F7DB85-7EB0-4121-8546-9BF3FD1254EB}"/>
              </a:ext>
            </a:extLst>
          </p:cNvPr>
          <p:cNvSpPr txBox="1"/>
          <p:nvPr/>
        </p:nvSpPr>
        <p:spPr>
          <a:xfrm>
            <a:off x="3738439" y="5754584"/>
            <a:ext cx="1817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         14x14x1024</a:t>
            </a:r>
          </a:p>
          <a:p>
            <a:r>
              <a:rPr lang="en-US" altLang="zh-TW" dirty="0"/>
              <a:t>          (BYOL view)</a:t>
            </a: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7F221883-18A5-4E88-9877-32218FAB535A}"/>
              </a:ext>
            </a:extLst>
          </p:cNvPr>
          <p:cNvCxnSpPr>
            <a:cxnSpLocks/>
          </p:cNvCxnSpPr>
          <p:nvPr/>
        </p:nvCxnSpPr>
        <p:spPr>
          <a:xfrm flipH="1" flipV="1">
            <a:off x="3108203" y="5254804"/>
            <a:ext cx="634725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A8F857E9-258D-4B1D-B0C3-726BDEFE5405}"/>
              </a:ext>
            </a:extLst>
          </p:cNvPr>
          <p:cNvSpPr/>
          <p:nvPr/>
        </p:nvSpPr>
        <p:spPr>
          <a:xfrm>
            <a:off x="878170" y="4751803"/>
            <a:ext cx="2257043" cy="98802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 average pooling</a:t>
            </a:r>
          </a:p>
          <a:p>
            <a:pPr algn="ctr"/>
            <a:r>
              <a:rPr lang="en-US" altLang="zh-TW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Strides = 14</a:t>
            </a:r>
          </a:p>
          <a:p>
            <a:pPr algn="ctr"/>
            <a:r>
              <a:rPr lang="en-US" altLang="zh-TW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Kernel size = 14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56C1F7EB-7E9D-4DD5-998D-A529F4702782}"/>
              </a:ext>
            </a:extLst>
          </p:cNvPr>
          <p:cNvSpPr txBox="1"/>
          <p:nvPr/>
        </p:nvSpPr>
        <p:spPr>
          <a:xfrm>
            <a:off x="822509" y="5739826"/>
            <a:ext cx="2078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           1x1x1024</a:t>
            </a:r>
          </a:p>
          <a:p>
            <a:r>
              <a:rPr lang="en-US" altLang="zh-TW" dirty="0"/>
              <a:t>      (BYOL represent)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1322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F1F8D180-9488-A1F7-D5DC-4C0BEC9C4D64}"/>
              </a:ext>
            </a:extLst>
          </p:cNvPr>
          <p:cNvSpPr txBox="1">
            <a:spLocks/>
          </p:cNvSpPr>
          <p:nvPr/>
        </p:nvSpPr>
        <p:spPr>
          <a:xfrm>
            <a:off x="682169" y="356362"/>
            <a:ext cx="5316404" cy="690574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>
            <a:lvl1pPr>
              <a:defRPr sz="4400" b="0" i="0">
                <a:solidFill>
                  <a:srgbClr val="464646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kern="0" dirty="0"/>
              <a:t>Related work (method)</a:t>
            </a:r>
            <a:endParaRPr lang="zh-TW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D456EC4-6673-EA47-84F0-8CD6E9BF47BD}"/>
              </a:ext>
            </a:extLst>
          </p:cNvPr>
          <p:cNvSpPr txBox="1"/>
          <p:nvPr/>
        </p:nvSpPr>
        <p:spPr>
          <a:xfrm>
            <a:off x="152400" y="1828800"/>
            <a:ext cx="9615276" cy="44307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332740" marR="5080" indent="-320675">
              <a:spcBef>
                <a:spcPts val="95"/>
              </a:spcBef>
              <a:buClr>
                <a:srgbClr val="DA1F28"/>
              </a:buClr>
              <a:buSzPct val="58928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lang="en-US" altLang="zh-TW" sz="2400" b="1" spc="-5" dirty="0">
                <a:latin typeface="Arial"/>
                <a:ea typeface="+mn-lt"/>
                <a:cs typeface="Arial"/>
              </a:rPr>
              <a:t>Model </a:t>
            </a:r>
            <a:r>
              <a:rPr lang="en-US" altLang="zh-TW" sz="2800" b="1" dirty="0"/>
              <a:t>architecture (</a:t>
            </a:r>
            <a:r>
              <a:rPr lang="en-US" altLang="zh-TW" sz="2800" b="1" dirty="0" err="1"/>
              <a:t>Cvt</a:t>
            </a:r>
            <a:r>
              <a:rPr lang="en-US" altLang="zh-TW" sz="2800" b="1" dirty="0"/>
              <a:t> transformer block)</a:t>
            </a:r>
            <a:endParaRPr lang="en-US" altLang="zh-TW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327F043-A9BF-40E5-8C88-65F5A8FD0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87" y="2819400"/>
            <a:ext cx="2057400" cy="374597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BBB95D3-671E-4528-8943-4B15EC606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3053734"/>
            <a:ext cx="6726560" cy="304226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AD52269-CCD1-46E2-90F3-AAC2343BB5FC}"/>
              </a:ext>
            </a:extLst>
          </p:cNvPr>
          <p:cNvSpPr/>
          <p:nvPr/>
        </p:nvSpPr>
        <p:spPr>
          <a:xfrm>
            <a:off x="238386" y="4800600"/>
            <a:ext cx="1862007" cy="17010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41930E98-70E4-4241-BD33-934C50EEBFAD}"/>
              </a:ext>
            </a:extLst>
          </p:cNvPr>
          <p:cNvCxnSpPr>
            <a:cxnSpLocks/>
          </p:cNvCxnSpPr>
          <p:nvPr/>
        </p:nvCxnSpPr>
        <p:spPr>
          <a:xfrm flipV="1">
            <a:off x="2102490" y="4876800"/>
            <a:ext cx="488310" cy="6981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3532966-AB7D-4AE6-ADDA-64D68F49DEF8}"/>
              </a:ext>
            </a:extLst>
          </p:cNvPr>
          <p:cNvSpPr txBox="1"/>
          <p:nvPr/>
        </p:nvSpPr>
        <p:spPr>
          <a:xfrm>
            <a:off x="6702804" y="1870614"/>
            <a:ext cx="48823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chemeClr val="accent1">
                    <a:lumMod val="75000"/>
                  </a:schemeClr>
                </a:solidFill>
              </a:rPr>
              <a:t>arXiv:2103.15808</a:t>
            </a:r>
          </a:p>
        </p:txBody>
      </p:sp>
    </p:spTree>
    <p:extLst>
      <p:ext uri="{BB962C8B-B14F-4D97-AF65-F5344CB8AC3E}">
        <p14:creationId xmlns:p14="http://schemas.microsoft.com/office/powerpoint/2010/main" val="3880282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F1F8D180-9488-A1F7-D5DC-4C0BEC9C4D64}"/>
              </a:ext>
            </a:extLst>
          </p:cNvPr>
          <p:cNvSpPr txBox="1">
            <a:spLocks/>
          </p:cNvSpPr>
          <p:nvPr/>
        </p:nvSpPr>
        <p:spPr>
          <a:xfrm>
            <a:off x="682169" y="356362"/>
            <a:ext cx="5316404" cy="690574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>
            <a:lvl1pPr>
              <a:defRPr sz="4400" b="0" i="0">
                <a:solidFill>
                  <a:srgbClr val="464646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kern="0" dirty="0"/>
              <a:t>Related work (method)</a:t>
            </a:r>
            <a:endParaRPr lang="zh-TW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D456EC4-6673-EA47-84F0-8CD6E9BF47BD}"/>
              </a:ext>
            </a:extLst>
          </p:cNvPr>
          <p:cNvSpPr txBox="1"/>
          <p:nvPr/>
        </p:nvSpPr>
        <p:spPr>
          <a:xfrm>
            <a:off x="152400" y="1828800"/>
            <a:ext cx="9615276" cy="44307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332740" marR="5080" indent="-320675">
              <a:spcBef>
                <a:spcPts val="95"/>
              </a:spcBef>
              <a:buClr>
                <a:srgbClr val="DA1F28"/>
              </a:buClr>
              <a:buSzPct val="58928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lang="en-US" altLang="zh-TW" sz="2400" b="1" spc="-5" dirty="0">
                <a:latin typeface="Arial"/>
                <a:ea typeface="+mn-lt"/>
                <a:cs typeface="Arial"/>
              </a:rPr>
              <a:t>Model </a:t>
            </a:r>
            <a:r>
              <a:rPr lang="en-US" altLang="zh-TW" sz="2800" b="1" dirty="0"/>
              <a:t>architecture (Res2net block)</a:t>
            </a:r>
            <a:endParaRPr lang="en-US" altLang="zh-TW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DC9BC7A0-D719-47E0-9B6B-B90A72AF6EE0}"/>
              </a:ext>
            </a:extLst>
          </p:cNvPr>
          <p:cNvSpPr txBox="1"/>
          <p:nvPr/>
        </p:nvSpPr>
        <p:spPr>
          <a:xfrm>
            <a:off x="5638800" y="1866769"/>
            <a:ext cx="48823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chemeClr val="accent1">
                    <a:lumMod val="75000"/>
                  </a:schemeClr>
                </a:solidFill>
              </a:rPr>
              <a:t>arXiv:1904.01169</a:t>
            </a:r>
            <a:endParaRPr lang="zh-TW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D27CD163-CC63-49A9-976B-7785CF159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895600"/>
            <a:ext cx="5514975" cy="3763476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1255A2B3-CC6B-4F53-909E-1C2EAF68AC79}"/>
              </a:ext>
            </a:extLst>
          </p:cNvPr>
          <p:cNvSpPr txBox="1"/>
          <p:nvPr/>
        </p:nvSpPr>
        <p:spPr>
          <a:xfrm>
            <a:off x="2211633" y="2556416"/>
            <a:ext cx="489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accent3">
                    <a:lumMod val="75000"/>
                  </a:schemeClr>
                </a:solidFill>
              </a:rPr>
              <a:t>Resnet block                   Res2net block</a:t>
            </a:r>
            <a:endParaRPr lang="zh-TW" altLang="en-US" sz="24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691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F1F8D180-9488-A1F7-D5DC-4C0BEC9C4D64}"/>
              </a:ext>
            </a:extLst>
          </p:cNvPr>
          <p:cNvSpPr txBox="1">
            <a:spLocks/>
          </p:cNvSpPr>
          <p:nvPr/>
        </p:nvSpPr>
        <p:spPr>
          <a:xfrm>
            <a:off x="682169" y="356362"/>
            <a:ext cx="5316404" cy="690574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>
            <a:lvl1pPr>
              <a:defRPr sz="4400" b="0" i="0">
                <a:solidFill>
                  <a:srgbClr val="464646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kern="0" dirty="0"/>
              <a:t>Related work (method)</a:t>
            </a:r>
            <a:endParaRPr lang="zh-TW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D456EC4-6673-EA47-84F0-8CD6E9BF47BD}"/>
              </a:ext>
            </a:extLst>
          </p:cNvPr>
          <p:cNvSpPr txBox="1"/>
          <p:nvPr/>
        </p:nvSpPr>
        <p:spPr>
          <a:xfrm>
            <a:off x="152400" y="1828800"/>
            <a:ext cx="9615276" cy="381515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332740" marR="5080" indent="-320675">
              <a:spcBef>
                <a:spcPts val="95"/>
              </a:spcBef>
              <a:buClr>
                <a:srgbClr val="DA1F28"/>
              </a:buClr>
              <a:buSzPct val="58928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lang="en-US" altLang="zh-TW" sz="2400" b="1" spc="-5" dirty="0">
                <a:latin typeface="Arial"/>
                <a:ea typeface="+mn-lt"/>
                <a:cs typeface="Arial"/>
              </a:rPr>
              <a:t>Pretrain method</a:t>
            </a:r>
            <a:endParaRPr lang="en-US" altLang="zh-TW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57F1E51-7576-4171-A222-E831D1647D51}"/>
              </a:ext>
            </a:extLst>
          </p:cNvPr>
          <p:cNvSpPr/>
          <p:nvPr/>
        </p:nvSpPr>
        <p:spPr>
          <a:xfrm>
            <a:off x="2133600" y="2440977"/>
            <a:ext cx="2257043" cy="98802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 average pooling</a:t>
            </a:r>
          </a:p>
          <a:p>
            <a:pPr algn="ctr"/>
            <a:r>
              <a:rPr lang="en-US" altLang="zh-TW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Strides = 14</a:t>
            </a:r>
          </a:p>
          <a:p>
            <a:pPr algn="ctr"/>
            <a:r>
              <a:rPr lang="en-US" altLang="zh-TW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Kernel size = 14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BF2BAF3-0A3D-4F9C-9B39-374AF0494FAF}"/>
              </a:ext>
            </a:extLst>
          </p:cNvPr>
          <p:cNvSpPr txBox="1"/>
          <p:nvPr/>
        </p:nvSpPr>
        <p:spPr>
          <a:xfrm>
            <a:off x="2077939" y="3429000"/>
            <a:ext cx="2078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           1x1x1024</a:t>
            </a:r>
          </a:p>
          <a:p>
            <a:r>
              <a:rPr lang="en-US" altLang="zh-TW" dirty="0"/>
              <a:t>      (BYOL represent)</a:t>
            </a:r>
            <a:endParaRPr lang="zh-TW" altLang="en-US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D4F7DD06-8706-48ED-BB80-55ABA19114C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390643" y="2934989"/>
            <a:ext cx="75780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FD641463-0985-42E3-8CF9-40200EE3BF4B}"/>
              </a:ext>
            </a:extLst>
          </p:cNvPr>
          <p:cNvSpPr/>
          <p:nvPr/>
        </p:nvSpPr>
        <p:spPr>
          <a:xfrm>
            <a:off x="5197158" y="2631477"/>
            <a:ext cx="1578973" cy="60702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Hidden layer</a:t>
            </a:r>
          </a:p>
          <a:p>
            <a:pPr algn="ctr"/>
            <a:r>
              <a:rPr lang="en-US" altLang="zh-TW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 </a:t>
            </a:r>
            <a:r>
              <a:rPr lang="en-US" altLang="zh-TW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</a:t>
            </a:r>
            <a:r>
              <a:rPr lang="en-US" altLang="zh-TW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256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1DDEC43-8770-494A-8947-00A71902CC44}"/>
              </a:ext>
            </a:extLst>
          </p:cNvPr>
          <p:cNvSpPr txBox="1"/>
          <p:nvPr/>
        </p:nvSpPr>
        <p:spPr>
          <a:xfrm>
            <a:off x="4799605" y="3390574"/>
            <a:ext cx="2130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                 256</a:t>
            </a:r>
          </a:p>
          <a:p>
            <a:r>
              <a:rPr lang="en-US" altLang="zh-TW" dirty="0"/>
              <a:t>      (BYOL projection)</a:t>
            </a: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40397A7C-D594-4D5C-99FA-CCA247B86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22" y="3132150"/>
            <a:ext cx="1875639" cy="1430432"/>
          </a:xfrm>
          <a:prstGeom prst="rect">
            <a:avLst/>
          </a:prstGeom>
        </p:spPr>
      </p:pic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1E4B2309-69C4-4FEC-88BA-002EFCAB9509}"/>
              </a:ext>
            </a:extLst>
          </p:cNvPr>
          <p:cNvSpPr/>
          <p:nvPr/>
        </p:nvSpPr>
        <p:spPr>
          <a:xfrm>
            <a:off x="2133600" y="4341377"/>
            <a:ext cx="2257043" cy="98802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 average pooling</a:t>
            </a:r>
          </a:p>
          <a:p>
            <a:pPr algn="ctr"/>
            <a:r>
              <a:rPr lang="en-US" altLang="zh-TW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Strides = 14</a:t>
            </a:r>
          </a:p>
          <a:p>
            <a:pPr algn="ctr"/>
            <a:r>
              <a:rPr lang="en-US" altLang="zh-TW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Kernel size = 14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6928E2F-83AF-4A0C-ADB4-E4DD0D017B98}"/>
              </a:ext>
            </a:extLst>
          </p:cNvPr>
          <p:cNvSpPr txBox="1"/>
          <p:nvPr/>
        </p:nvSpPr>
        <p:spPr>
          <a:xfrm>
            <a:off x="2077939" y="5329400"/>
            <a:ext cx="2078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           1x1x1024</a:t>
            </a:r>
          </a:p>
          <a:p>
            <a:r>
              <a:rPr lang="en-US" altLang="zh-TW" dirty="0"/>
              <a:t>      (BYOL represent)</a:t>
            </a:r>
            <a:endParaRPr lang="zh-TW" altLang="en-US" dirty="0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55FE6D16-130B-4D68-99F6-1574EABA5606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4390643" y="4835389"/>
            <a:ext cx="75780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CD8A1234-7961-45F2-BAA2-EBC0B131279A}"/>
              </a:ext>
            </a:extLst>
          </p:cNvPr>
          <p:cNvSpPr/>
          <p:nvPr/>
        </p:nvSpPr>
        <p:spPr>
          <a:xfrm>
            <a:off x="5197158" y="4531877"/>
            <a:ext cx="1578973" cy="60702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Hidden layer</a:t>
            </a:r>
          </a:p>
          <a:p>
            <a:pPr algn="ctr"/>
            <a:r>
              <a:rPr lang="en-US" altLang="zh-TW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 </a:t>
            </a:r>
            <a:r>
              <a:rPr lang="en-US" altLang="zh-TW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</a:t>
            </a:r>
            <a:r>
              <a:rPr lang="en-US" altLang="zh-TW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256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E3495DE-EDD2-4426-9D96-115A91C83997}"/>
              </a:ext>
            </a:extLst>
          </p:cNvPr>
          <p:cNvSpPr txBox="1"/>
          <p:nvPr/>
        </p:nvSpPr>
        <p:spPr>
          <a:xfrm>
            <a:off x="4799605" y="5290974"/>
            <a:ext cx="2130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                 256</a:t>
            </a:r>
          </a:p>
          <a:p>
            <a:r>
              <a:rPr lang="en-US" altLang="zh-TW" dirty="0"/>
              <a:t>      (BYOL projection)</a:t>
            </a:r>
            <a:endParaRPr lang="zh-TW" altLang="en-US" dirty="0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18040F4-00A7-46EB-AB81-BAF58A5BF139}"/>
              </a:ext>
            </a:extLst>
          </p:cNvPr>
          <p:cNvSpPr/>
          <p:nvPr/>
        </p:nvSpPr>
        <p:spPr>
          <a:xfrm>
            <a:off x="7239000" y="2631477"/>
            <a:ext cx="1578973" cy="60702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Hidden layer</a:t>
            </a:r>
          </a:p>
          <a:p>
            <a:pPr algn="ctr"/>
            <a:r>
              <a:rPr lang="en-US" altLang="zh-TW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 </a:t>
            </a:r>
            <a:r>
              <a:rPr lang="en-US" altLang="zh-TW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</a:t>
            </a:r>
            <a:r>
              <a:rPr lang="en-US" altLang="zh-TW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256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47DB2528-5937-4DEA-A231-B96D884DA59A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776131" y="2934988"/>
            <a:ext cx="462869" cy="863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F0A5B5D-5BD5-4811-921B-903ACFD98698}"/>
              </a:ext>
            </a:extLst>
          </p:cNvPr>
          <p:cNvSpPr txBox="1"/>
          <p:nvPr/>
        </p:nvSpPr>
        <p:spPr>
          <a:xfrm>
            <a:off x="6850321" y="3362289"/>
            <a:ext cx="2033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                 256</a:t>
            </a:r>
          </a:p>
          <a:p>
            <a:r>
              <a:rPr lang="en-US" altLang="zh-TW" dirty="0"/>
              <a:t>      (BYOL predictor)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19764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25882"/>
            <a:ext cx="279400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Introduction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4180" y="1752600"/>
            <a:ext cx="8979820" cy="886781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332740" marR="5080" indent="-320675">
              <a:spcBef>
                <a:spcPts val="95"/>
              </a:spcBef>
              <a:buClr>
                <a:srgbClr val="DA1F28"/>
              </a:buClr>
              <a:buSzPct val="58928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lang="en-US" altLang="zh-TW" sz="3200" b="1" dirty="0"/>
              <a:t>Traditional AOI machine high overkill</a:t>
            </a:r>
          </a:p>
          <a:p>
            <a:pPr marL="12065" marR="5080">
              <a:spcBef>
                <a:spcPts val="95"/>
              </a:spcBef>
              <a:buClr>
                <a:srgbClr val="DA1F28"/>
              </a:buClr>
              <a:buSzPct val="58928"/>
              <a:tabLst>
                <a:tab pos="332740" algn="l"/>
                <a:tab pos="333375" algn="l"/>
              </a:tabLst>
            </a:pPr>
            <a:r>
              <a:rPr lang="en-US" sz="2400" spc="-60" dirty="0">
                <a:solidFill>
                  <a:srgbClr val="2CA1BE"/>
                </a:solidFill>
                <a:latin typeface="Microsoft Sans Serif"/>
                <a:cs typeface="Microsoft Sans Serif"/>
              </a:rPr>
              <a:t>    </a:t>
            </a:r>
            <a:endParaRPr lang="en-US" altLang="zh-TW" sz="20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6E95870-9D42-4A62-B850-2035F3478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80" y="2819400"/>
            <a:ext cx="8739930" cy="387634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F1F8D180-9488-A1F7-D5DC-4C0BEC9C4D64}"/>
              </a:ext>
            </a:extLst>
          </p:cNvPr>
          <p:cNvSpPr txBox="1">
            <a:spLocks/>
          </p:cNvSpPr>
          <p:nvPr/>
        </p:nvSpPr>
        <p:spPr>
          <a:xfrm>
            <a:off x="682169" y="356362"/>
            <a:ext cx="5316404" cy="690574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>
            <a:lvl1pPr>
              <a:defRPr sz="4400" b="0" i="0">
                <a:solidFill>
                  <a:srgbClr val="464646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kern="0" dirty="0"/>
              <a:t>Related work (method)</a:t>
            </a:r>
            <a:endParaRPr lang="zh-TW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D456EC4-6673-EA47-84F0-8CD6E9BF47BD}"/>
              </a:ext>
            </a:extLst>
          </p:cNvPr>
          <p:cNvSpPr txBox="1"/>
          <p:nvPr/>
        </p:nvSpPr>
        <p:spPr>
          <a:xfrm>
            <a:off x="152400" y="1828800"/>
            <a:ext cx="9615276" cy="381515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332740" marR="5080" indent="-320675">
              <a:spcBef>
                <a:spcPts val="95"/>
              </a:spcBef>
              <a:buClr>
                <a:srgbClr val="DA1F28"/>
              </a:buClr>
              <a:buSzPct val="58928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lang="en-US" altLang="zh-TW" sz="2400" b="1" spc="-5" dirty="0">
                <a:latin typeface="Arial"/>
                <a:ea typeface="+mn-lt"/>
                <a:cs typeface="Arial"/>
              </a:rPr>
              <a:t>Pretrain method</a:t>
            </a:r>
            <a:endParaRPr lang="en-US" altLang="zh-TW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99FFF2D-0536-4373-8808-E74FE91C3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286000"/>
            <a:ext cx="7308657" cy="341901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201FAE2-44A7-4C50-BAA6-870C6C9A8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5839531"/>
            <a:ext cx="4767323" cy="741439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55E1F51C-283C-4667-A001-CD8FAF9B592B}"/>
              </a:ext>
            </a:extLst>
          </p:cNvPr>
          <p:cNvSpPr txBox="1"/>
          <p:nvPr/>
        </p:nvSpPr>
        <p:spPr>
          <a:xfrm>
            <a:off x="234706" y="5901930"/>
            <a:ext cx="894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LOSS</a:t>
            </a:r>
            <a:endParaRPr lang="zh-TW" altLang="en-US" sz="2800" dirty="0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13942296-A582-4666-A73C-7F75FF72B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1330" y="2744529"/>
            <a:ext cx="904875" cy="495300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6397C7A9-32FA-407A-A80A-7DD0E5058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4285436"/>
            <a:ext cx="400050" cy="495300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031D6247-D254-47DB-9F10-8659DABC8A26}"/>
              </a:ext>
            </a:extLst>
          </p:cNvPr>
          <p:cNvSpPr/>
          <p:nvPr/>
        </p:nvSpPr>
        <p:spPr>
          <a:xfrm>
            <a:off x="3894296" y="5725561"/>
            <a:ext cx="1592104" cy="776077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7EAFD18A-C5AD-4BC1-9FDE-DD6EC8EBC0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5974" y="5954248"/>
            <a:ext cx="533400" cy="335309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7D43A481-E091-4E46-A5A8-B8767BC60151}"/>
              </a:ext>
            </a:extLst>
          </p:cNvPr>
          <p:cNvSpPr txBox="1"/>
          <p:nvPr/>
        </p:nvSpPr>
        <p:spPr>
          <a:xfrm>
            <a:off x="5631639" y="5559786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Cosine similarity</a:t>
            </a:r>
            <a:endParaRPr lang="zh-TW" altLang="en-US" dirty="0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31997094-052E-4697-BEC7-B496492F5F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9374" y="5895170"/>
            <a:ext cx="904875" cy="685800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B5414E21-DFB6-4B52-A416-E04E9CC379F1}"/>
              </a:ext>
            </a:extLst>
          </p:cNvPr>
          <p:cNvSpPr txBox="1"/>
          <p:nvPr/>
        </p:nvSpPr>
        <p:spPr>
          <a:xfrm>
            <a:off x="6944249" y="6040973"/>
            <a:ext cx="21355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accent3">
                    <a:lumMod val="75000"/>
                  </a:schemeClr>
                </a:solidFill>
              </a:rPr>
              <a:t>越相似算出來越接近</a:t>
            </a:r>
            <a:r>
              <a:rPr lang="en-US" altLang="zh-TW" sz="1600" b="1" dirty="0">
                <a:solidFill>
                  <a:schemeClr val="accent3">
                    <a:lumMod val="7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98450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F1F8D180-9488-A1F7-D5DC-4C0BEC9C4D64}"/>
              </a:ext>
            </a:extLst>
          </p:cNvPr>
          <p:cNvSpPr txBox="1">
            <a:spLocks/>
          </p:cNvSpPr>
          <p:nvPr/>
        </p:nvSpPr>
        <p:spPr>
          <a:xfrm>
            <a:off x="682169" y="356362"/>
            <a:ext cx="5316404" cy="690574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>
            <a:lvl1pPr>
              <a:defRPr sz="4400" b="0" i="0">
                <a:solidFill>
                  <a:srgbClr val="464646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kern="0" dirty="0"/>
              <a:t>EXPERIMENTS</a:t>
            </a:r>
            <a:endParaRPr lang="zh-TW" dirty="0"/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341" y="1716538"/>
            <a:ext cx="1730039" cy="152401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E47986F5-6AE7-4ED8-A498-F806CE289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686" y="4187805"/>
            <a:ext cx="2615254" cy="140875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4572C29-2B43-4A95-91E8-EEF1EFDF5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394" y="5486400"/>
            <a:ext cx="2613130" cy="140760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568D1AD-F040-448B-B5BB-2B0FE126E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0084" y="2820350"/>
            <a:ext cx="2615254" cy="1408750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6FC89648-8697-4A3B-9AF8-BD8C1D0D80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1056" y="1518366"/>
            <a:ext cx="2621546" cy="141213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F97BE9C-7112-4AFD-AE13-79AF4997E7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8311" y="4571998"/>
            <a:ext cx="3190670" cy="232200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34B5FE5-649F-4B95-8CDD-36D2647745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882" y="1842806"/>
            <a:ext cx="6079739" cy="73042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DFBC06C-05A4-47DE-B47A-91925B2DF7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376" y="2820350"/>
            <a:ext cx="4476750" cy="10668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6F14D24-20CC-4E27-A93C-27E033DE5D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572000"/>
            <a:ext cx="3190670" cy="2322006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310866EE-A6DE-4D37-B303-FEE3EA7169DF}"/>
              </a:ext>
            </a:extLst>
          </p:cNvPr>
          <p:cNvSpPr txBox="1"/>
          <p:nvPr/>
        </p:nvSpPr>
        <p:spPr>
          <a:xfrm>
            <a:off x="381000" y="4707514"/>
            <a:ext cx="144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Patchcore 1%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70F4C84-82E6-49E1-AB31-0549A7DC7410}"/>
              </a:ext>
            </a:extLst>
          </p:cNvPr>
          <p:cNvSpPr txBox="1"/>
          <p:nvPr/>
        </p:nvSpPr>
        <p:spPr>
          <a:xfrm>
            <a:off x="3581400" y="4707514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Patchcore 25%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52728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F1F8D180-9488-A1F7-D5DC-4C0BEC9C4D64}"/>
              </a:ext>
            </a:extLst>
          </p:cNvPr>
          <p:cNvSpPr txBox="1">
            <a:spLocks/>
          </p:cNvSpPr>
          <p:nvPr/>
        </p:nvSpPr>
        <p:spPr>
          <a:xfrm>
            <a:off x="682169" y="356362"/>
            <a:ext cx="5316404" cy="690574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>
            <a:lvl1pPr>
              <a:defRPr sz="4400" b="0" i="0">
                <a:solidFill>
                  <a:srgbClr val="464646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kern="0" dirty="0"/>
              <a:t>EXPERIMENTS</a:t>
            </a:r>
            <a:endParaRPr lang="zh-TW" dirty="0"/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341" y="1716538"/>
            <a:ext cx="1730039" cy="15240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34B5FE5-649F-4B95-8CDD-36D264774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80" y="1997407"/>
            <a:ext cx="6079739" cy="73042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A3504F0-5A16-42D1-93C9-99321864A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821" y="1522905"/>
            <a:ext cx="2613119" cy="14076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A9D2CDC-4E82-47C6-BF4F-1266CDE09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9753" y="2849928"/>
            <a:ext cx="2613119" cy="14076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44182124-52D5-4889-B878-99883517B6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9753" y="4189776"/>
            <a:ext cx="2613119" cy="14076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E4CAD8A-6F8F-4ACF-9354-55F1A2E936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9753" y="5516799"/>
            <a:ext cx="2613119" cy="14076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408C2A4B-AADA-452D-A37F-5DDBBA7BBF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" y="4465697"/>
            <a:ext cx="3158273" cy="2298429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65640A6B-0BDF-467C-814A-CE1F44623E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0371" y="4465697"/>
            <a:ext cx="3158274" cy="229843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CDB2D0D1-44F1-4249-9567-F0BC37F4A0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5400" y="3063366"/>
            <a:ext cx="4362450" cy="1066800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B08BD354-AF84-4B86-ABBB-4DF9C53190B4}"/>
              </a:ext>
            </a:extLst>
          </p:cNvPr>
          <p:cNvSpPr txBox="1"/>
          <p:nvPr/>
        </p:nvSpPr>
        <p:spPr>
          <a:xfrm>
            <a:off x="457200" y="4590393"/>
            <a:ext cx="144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Patchcore 1%</a:t>
            </a:r>
            <a:endParaRPr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BA4B0CF-E749-4480-B870-A3D55F13256A}"/>
              </a:ext>
            </a:extLst>
          </p:cNvPr>
          <p:cNvSpPr txBox="1"/>
          <p:nvPr/>
        </p:nvSpPr>
        <p:spPr>
          <a:xfrm>
            <a:off x="3657600" y="4576894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Patchcore 25%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3313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25882"/>
            <a:ext cx="279400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Introduction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4180" y="1828800"/>
            <a:ext cx="8979820" cy="2789866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332740" marR="5080" indent="-320675">
              <a:spcBef>
                <a:spcPts val="95"/>
              </a:spcBef>
              <a:buClr>
                <a:srgbClr val="DA1F28"/>
              </a:buClr>
              <a:buSzPct val="58928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lang="en-US" altLang="zh-TW" sz="3200" b="1" dirty="0"/>
              <a:t>Defect image is rare</a:t>
            </a:r>
            <a:endParaRPr lang="en-US" altLang="zh-TW" sz="2000" spc="-5" dirty="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altLang="zh-TW" sz="1800" spc="-5" dirty="0">
                <a:solidFill>
                  <a:srgbClr val="2CA1BE"/>
                </a:solidFill>
                <a:latin typeface="Microsoft Sans Serif"/>
                <a:ea typeface="Microsoft Sans Serif"/>
                <a:cs typeface="Microsoft Sans Serif"/>
              </a:rPr>
              <a:t>   </a:t>
            </a:r>
          </a:p>
          <a:p>
            <a:r>
              <a:rPr lang="en-US" altLang="zh-TW" spc="-5" dirty="0">
                <a:solidFill>
                  <a:srgbClr val="2CA1BE"/>
                </a:solidFill>
                <a:latin typeface="Microsoft Sans Serif"/>
                <a:ea typeface="Microsoft Sans Serif"/>
                <a:cs typeface="Microsoft Sans Serif"/>
              </a:rPr>
              <a:t>   </a:t>
            </a:r>
            <a:r>
              <a:rPr lang="en-US" altLang="zh-TW" sz="1800" spc="-5" dirty="0">
                <a:solidFill>
                  <a:srgbClr val="2CA1BE"/>
                </a:solidFill>
                <a:latin typeface="Microsoft Sans Serif"/>
                <a:ea typeface="Microsoft Sans Serif"/>
                <a:cs typeface="Microsoft Sans Serif"/>
              </a:rPr>
              <a:t>🞑</a:t>
            </a:r>
            <a:r>
              <a:rPr lang="en-US" altLang="zh-TW" sz="2400" spc="-5" dirty="0">
                <a:solidFill>
                  <a:srgbClr val="2CA1BE"/>
                </a:solidFill>
                <a:latin typeface="Microsoft Sans Serif"/>
                <a:ea typeface="Microsoft Sans Serif"/>
                <a:cs typeface="Microsoft Sans Serif"/>
              </a:rPr>
              <a:t> </a:t>
            </a:r>
            <a:r>
              <a:rPr lang="en-US" altLang="zh-TW" sz="2400" spc="-5" dirty="0">
                <a:latin typeface="Microsoft Sans Serif"/>
                <a:ea typeface="Microsoft Sans Serif"/>
                <a:cs typeface="Microsoft Sans Serif"/>
              </a:rPr>
              <a:t>2023 Week 45 data type distribution </a:t>
            </a:r>
            <a:endParaRPr lang="en-US" altLang="zh-TW" sz="2400" dirty="0"/>
          </a:p>
          <a:p>
            <a:r>
              <a:rPr lang="en-US" altLang="zh-TW" sz="2400" spc="-5" dirty="0">
                <a:ea typeface="Calibri"/>
                <a:cs typeface="Calibri"/>
              </a:rPr>
              <a:t>      </a:t>
            </a:r>
            <a:endParaRPr lang="en-US" altLang="zh-TW" sz="2000" spc="-5" dirty="0">
              <a:ea typeface="Calibri"/>
              <a:cs typeface="Calibri"/>
            </a:endParaRPr>
          </a:p>
          <a:p>
            <a:endParaRPr lang="en-US" altLang="zh-TW" sz="2000" spc="-5" dirty="0">
              <a:ea typeface="Calibri"/>
              <a:cs typeface="Calibri"/>
            </a:endParaRPr>
          </a:p>
          <a:p>
            <a:pPr marL="332740" marR="5080" indent="-320675">
              <a:spcBef>
                <a:spcPts val="95"/>
              </a:spcBef>
              <a:buClr>
                <a:srgbClr val="DA1F28"/>
              </a:buClr>
              <a:buSzPct val="58928"/>
              <a:buFont typeface="Wingdings"/>
              <a:buChar char=""/>
              <a:tabLst>
                <a:tab pos="332740" algn="l"/>
                <a:tab pos="333375" algn="l"/>
              </a:tabLst>
            </a:pPr>
            <a:endParaRPr lang="en-US" altLang="zh-TW" sz="2000" dirty="0"/>
          </a:p>
          <a:p>
            <a:pPr marL="12065" marR="5080">
              <a:spcBef>
                <a:spcPts val="95"/>
              </a:spcBef>
              <a:buClr>
                <a:srgbClr val="DA1F28"/>
              </a:buClr>
              <a:buSzPct val="58928"/>
              <a:tabLst>
                <a:tab pos="332740" algn="l"/>
                <a:tab pos="333375" algn="l"/>
              </a:tabLst>
            </a:pPr>
            <a:endParaRPr lang="en-US" altLang="zh-TW" sz="2000" dirty="0"/>
          </a:p>
          <a:p>
            <a:pPr marL="12065" marR="5080">
              <a:spcBef>
                <a:spcPts val="95"/>
              </a:spcBef>
              <a:buClr>
                <a:srgbClr val="DA1F28"/>
              </a:buClr>
              <a:buSzPct val="58928"/>
              <a:tabLst>
                <a:tab pos="332740" algn="l"/>
                <a:tab pos="333375" algn="l"/>
              </a:tabLst>
            </a:pPr>
            <a:r>
              <a:rPr lang="en-US" altLang="zh-TW" sz="2000" dirty="0"/>
              <a:t>            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DF915B3-0D90-4DB1-A77E-15609EC0D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81" y="3687134"/>
            <a:ext cx="4204677" cy="278986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8BF9C4C-8857-4E18-A41B-45C8F9853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143" y="3687134"/>
            <a:ext cx="4204677" cy="278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15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25882"/>
            <a:ext cx="279400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Introduction</a:t>
            </a: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8EF10418-92E6-4A16-AB36-C01E4355A7D5}"/>
              </a:ext>
            </a:extLst>
          </p:cNvPr>
          <p:cNvSpPr txBox="1"/>
          <p:nvPr/>
        </p:nvSpPr>
        <p:spPr>
          <a:xfrm>
            <a:off x="140043" y="1676400"/>
            <a:ext cx="8979820" cy="1392048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332740" marR="5080" indent="-320675">
              <a:spcBef>
                <a:spcPts val="95"/>
              </a:spcBef>
              <a:buClr>
                <a:srgbClr val="DA1F28"/>
              </a:buClr>
              <a:buSzPct val="58928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lang="en-US" sz="3200" b="1" spc="-5" dirty="0">
                <a:ea typeface="+mn-lt"/>
                <a:cs typeface="+mn-lt"/>
              </a:rPr>
              <a:t>SAT(AOI machine) image</a:t>
            </a:r>
            <a:r>
              <a:rPr lang="en-US" sz="2400" spc="-5" dirty="0">
                <a:solidFill>
                  <a:srgbClr val="000000"/>
                </a:solidFill>
                <a:ea typeface="+mn-lt"/>
                <a:cs typeface="+mn-lt"/>
              </a:rPr>
              <a:t>     </a:t>
            </a:r>
            <a:endParaRPr lang="en-US" sz="2000" spc="-5" dirty="0">
              <a:ea typeface="+mn-lt"/>
              <a:cs typeface="+mn-lt"/>
            </a:endParaRPr>
          </a:p>
          <a:p>
            <a:pPr marL="12065" marR="5080">
              <a:spcBef>
                <a:spcPts val="95"/>
              </a:spcBef>
              <a:tabLst>
                <a:tab pos="332740" algn="l"/>
                <a:tab pos="333375" algn="l"/>
              </a:tabLst>
            </a:pPr>
            <a:r>
              <a:rPr lang="en-US" sz="2000" spc="-5" dirty="0">
                <a:ea typeface="+mn-lt"/>
                <a:cs typeface="+mn-lt"/>
              </a:rPr>
              <a:t>          </a:t>
            </a:r>
          </a:p>
          <a:p>
            <a:pPr marL="12065" marR="5080">
              <a:spcBef>
                <a:spcPts val="95"/>
              </a:spcBef>
              <a:buClr>
                <a:srgbClr val="DA1F28"/>
              </a:buClr>
              <a:buSzPct val="58928"/>
              <a:tabLst>
                <a:tab pos="332740" algn="l"/>
                <a:tab pos="333375" algn="l"/>
              </a:tabLst>
            </a:pPr>
            <a:br>
              <a:rPr lang="en-US" spc="-5" dirty="0">
                <a:ea typeface="+mn-lt"/>
                <a:cs typeface="+mn-lt"/>
              </a:rPr>
            </a:br>
            <a:endParaRPr lang="en-US" spc="-5" dirty="0">
              <a:ea typeface="+mn-lt"/>
              <a:cs typeface="+mn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557A60D-D334-4807-8786-A3A8EFA409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43" y="2807437"/>
            <a:ext cx="2809240" cy="374565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0E7157B-D806-4470-87CC-448FAAB7E4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807437"/>
            <a:ext cx="2809240" cy="3745653"/>
          </a:xfrm>
          <a:prstGeom prst="rect">
            <a:avLst/>
          </a:prstGeom>
        </p:spPr>
      </p:pic>
      <p:sp>
        <p:nvSpPr>
          <p:cNvPr id="10" name="橢圓 9">
            <a:extLst>
              <a:ext uri="{FF2B5EF4-FFF2-40B4-BE49-F238E27FC236}">
                <a16:creationId xmlns:a16="http://schemas.microsoft.com/office/drawing/2014/main" id="{52A3230A-E705-4D5C-8F7E-599B38730150}"/>
              </a:ext>
            </a:extLst>
          </p:cNvPr>
          <p:cNvSpPr/>
          <p:nvPr/>
        </p:nvSpPr>
        <p:spPr>
          <a:xfrm>
            <a:off x="4953000" y="3340837"/>
            <a:ext cx="457200" cy="3117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ACBBBED-2387-46CB-BDB2-EB1DE37FE8A3}"/>
              </a:ext>
            </a:extLst>
          </p:cNvPr>
          <p:cNvSpPr txBox="1"/>
          <p:nvPr/>
        </p:nvSpPr>
        <p:spPr>
          <a:xfrm>
            <a:off x="263229" y="2438938"/>
            <a:ext cx="8170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Pass image                            Defect type A image              Defect type B image  </a:t>
            </a:r>
            <a:endParaRPr lang="zh-TW" altLang="en-US" sz="2000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B2F07CB-6431-43A7-A62F-AA865BABB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390" y="2801923"/>
            <a:ext cx="2998523" cy="375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915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25882"/>
            <a:ext cx="279400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Introduction</a:t>
            </a: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8EF10418-92E6-4A16-AB36-C01E4355A7D5}"/>
              </a:ext>
            </a:extLst>
          </p:cNvPr>
          <p:cNvSpPr txBox="1"/>
          <p:nvPr/>
        </p:nvSpPr>
        <p:spPr>
          <a:xfrm>
            <a:off x="140043" y="1676400"/>
            <a:ext cx="8979820" cy="1392048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332740" marR="5080" indent="-320675">
              <a:spcBef>
                <a:spcPts val="95"/>
              </a:spcBef>
              <a:buClr>
                <a:srgbClr val="DA1F28"/>
              </a:buClr>
              <a:buSzPct val="58928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lang="en-US" sz="3200" b="1" spc="-5" dirty="0">
                <a:ea typeface="+mn-lt"/>
                <a:cs typeface="+mn-lt"/>
              </a:rPr>
              <a:t>SAT(AOI machine) image</a:t>
            </a:r>
            <a:r>
              <a:rPr lang="en-US" sz="2400" spc="-5" dirty="0">
                <a:solidFill>
                  <a:srgbClr val="000000"/>
                </a:solidFill>
                <a:ea typeface="+mn-lt"/>
                <a:cs typeface="+mn-lt"/>
              </a:rPr>
              <a:t>     </a:t>
            </a:r>
            <a:endParaRPr lang="en-US" sz="2000" spc="-5" dirty="0">
              <a:ea typeface="+mn-lt"/>
              <a:cs typeface="+mn-lt"/>
            </a:endParaRPr>
          </a:p>
          <a:p>
            <a:pPr marL="12065" marR="5080">
              <a:spcBef>
                <a:spcPts val="95"/>
              </a:spcBef>
              <a:tabLst>
                <a:tab pos="332740" algn="l"/>
                <a:tab pos="333375" algn="l"/>
              </a:tabLst>
            </a:pPr>
            <a:r>
              <a:rPr lang="en-US" sz="2000" spc="-5" dirty="0">
                <a:ea typeface="+mn-lt"/>
                <a:cs typeface="+mn-lt"/>
              </a:rPr>
              <a:t>          </a:t>
            </a:r>
          </a:p>
          <a:p>
            <a:pPr marL="12065" marR="5080">
              <a:spcBef>
                <a:spcPts val="95"/>
              </a:spcBef>
              <a:buClr>
                <a:srgbClr val="DA1F28"/>
              </a:buClr>
              <a:buSzPct val="58928"/>
              <a:tabLst>
                <a:tab pos="332740" algn="l"/>
                <a:tab pos="333375" algn="l"/>
              </a:tabLst>
            </a:pPr>
            <a:br>
              <a:rPr lang="en-US" spc="-5" dirty="0">
                <a:ea typeface="+mn-lt"/>
                <a:cs typeface="+mn-lt"/>
              </a:rPr>
            </a:br>
            <a:endParaRPr lang="en-US" spc="-5" dirty="0">
              <a:ea typeface="+mn-lt"/>
              <a:cs typeface="+mn-lt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ACBBBED-2387-46CB-BDB2-EB1DE37FE8A3}"/>
              </a:ext>
            </a:extLst>
          </p:cNvPr>
          <p:cNvSpPr txBox="1"/>
          <p:nvPr/>
        </p:nvSpPr>
        <p:spPr>
          <a:xfrm>
            <a:off x="55655" y="2448598"/>
            <a:ext cx="8398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Defect type C image               Defect type D image               Defect type E image  </a:t>
            </a:r>
            <a:endParaRPr lang="zh-TW" altLang="en-US" sz="2000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E978498-3FB0-43AC-B574-76A0626F3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85" y="2848709"/>
            <a:ext cx="2808000" cy="3743267"/>
          </a:xfrm>
          <a:prstGeom prst="rect">
            <a:avLst/>
          </a:prstGeom>
        </p:spPr>
      </p:pic>
      <p:sp>
        <p:nvSpPr>
          <p:cNvPr id="10" name="橢圓 9">
            <a:extLst>
              <a:ext uri="{FF2B5EF4-FFF2-40B4-BE49-F238E27FC236}">
                <a16:creationId xmlns:a16="http://schemas.microsoft.com/office/drawing/2014/main" id="{52A3230A-E705-4D5C-8F7E-599B38730150}"/>
              </a:ext>
            </a:extLst>
          </p:cNvPr>
          <p:cNvSpPr/>
          <p:nvPr/>
        </p:nvSpPr>
        <p:spPr>
          <a:xfrm>
            <a:off x="2088387" y="5693852"/>
            <a:ext cx="304800" cy="2285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B979744-074A-4B4B-84E0-62D165BE5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956" y="2848708"/>
            <a:ext cx="2808000" cy="3743267"/>
          </a:xfrm>
          <a:prstGeom prst="rect">
            <a:avLst/>
          </a:prstGeom>
        </p:spPr>
      </p:pic>
      <p:sp>
        <p:nvSpPr>
          <p:cNvPr id="12" name="橢圓 11">
            <a:extLst>
              <a:ext uri="{FF2B5EF4-FFF2-40B4-BE49-F238E27FC236}">
                <a16:creationId xmlns:a16="http://schemas.microsoft.com/office/drawing/2014/main" id="{8B1471FB-CED6-40FA-8D47-96B1CD5A0990}"/>
              </a:ext>
            </a:extLst>
          </p:cNvPr>
          <p:cNvSpPr/>
          <p:nvPr/>
        </p:nvSpPr>
        <p:spPr>
          <a:xfrm>
            <a:off x="3346346" y="3745673"/>
            <a:ext cx="1200913" cy="19702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1E2B5C3-5427-4A16-8944-957E98AA0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0027" y="2848708"/>
            <a:ext cx="2808000" cy="374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16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F1F8D180-9488-A1F7-D5DC-4C0BEC9C4D64}"/>
              </a:ext>
            </a:extLst>
          </p:cNvPr>
          <p:cNvSpPr txBox="1">
            <a:spLocks/>
          </p:cNvSpPr>
          <p:nvPr/>
        </p:nvSpPr>
        <p:spPr>
          <a:xfrm>
            <a:off x="682169" y="356362"/>
            <a:ext cx="5316404" cy="690574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>
            <a:lvl1pPr>
              <a:defRPr sz="4400" b="0" i="0">
                <a:solidFill>
                  <a:srgbClr val="464646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kern="0" dirty="0"/>
              <a:t>Related work</a:t>
            </a:r>
            <a:endParaRPr lang="zh-TW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F5D785F-32D2-3C1F-F910-AC8AC1331E22}"/>
              </a:ext>
            </a:extLst>
          </p:cNvPr>
          <p:cNvSpPr txBox="1"/>
          <p:nvPr/>
        </p:nvSpPr>
        <p:spPr>
          <a:xfrm>
            <a:off x="3886200" y="6430996"/>
            <a:ext cx="547940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2000" dirty="0">
                <a:latin typeface="Arial"/>
                <a:ea typeface="新細明體"/>
                <a:cs typeface="Arial"/>
              </a:rPr>
              <a:t>Patchcore in </a:t>
            </a:r>
            <a:r>
              <a:rPr lang="en-US" altLang="zh-TW" sz="2000" dirty="0" err="1"/>
              <a:t>MVTec</a:t>
            </a:r>
            <a:r>
              <a:rPr lang="en-US" altLang="zh-TW" sz="2000" dirty="0"/>
              <a:t> dataset segmentation result</a:t>
            </a:r>
            <a:endParaRPr lang="en-US" altLang="zh-TW" sz="2000" dirty="0">
              <a:latin typeface="Arial"/>
              <a:ea typeface="新細明體"/>
              <a:cs typeface="Arial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D456EC4-6673-EA47-84F0-8CD6E9BF47BD}"/>
              </a:ext>
            </a:extLst>
          </p:cNvPr>
          <p:cNvSpPr txBox="1"/>
          <p:nvPr/>
        </p:nvSpPr>
        <p:spPr>
          <a:xfrm>
            <a:off x="152400" y="1752600"/>
            <a:ext cx="8839200" cy="2625719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332740" marR="5080" indent="-320675">
              <a:spcBef>
                <a:spcPts val="95"/>
              </a:spcBef>
              <a:buClr>
                <a:srgbClr val="DA1F28"/>
              </a:buClr>
              <a:buSzPct val="58928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lang="en-US" sz="2400" b="1" spc="-5" dirty="0">
                <a:latin typeface="Arial"/>
                <a:ea typeface="+mn-lt"/>
                <a:cs typeface="Arial"/>
              </a:rPr>
              <a:t>A 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Towards Total Recall in Industrial Anomaly Detection</a:t>
            </a:r>
          </a:p>
          <a:p>
            <a:pPr marL="12065" marR="5080">
              <a:spcBef>
                <a:spcPts val="95"/>
              </a:spcBef>
              <a:buClr>
                <a:srgbClr val="DA1F28"/>
              </a:buClr>
              <a:buSzPct val="58928"/>
              <a:tabLst>
                <a:tab pos="332740" algn="l"/>
                <a:tab pos="333375" algn="l"/>
              </a:tabLst>
            </a:pP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altLang="zh-TW" b="1" dirty="0"/>
              <a:t>Karsten Roth</a:t>
            </a:r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 , </a:t>
            </a:r>
            <a:r>
              <a:rPr lang="en-US" altLang="zh-TW" b="1" dirty="0"/>
              <a:t>Latha Pemula , Joaquin Zepeda , Bernhard Scholkopf  , Thomas Brox</a:t>
            </a:r>
            <a:endParaRPr lang="en-US" altLang="zh-TW" sz="1600" b="1" spc="-5" dirty="0">
              <a:solidFill>
                <a:srgbClr val="2CA1BE"/>
              </a:solidFill>
              <a:latin typeface="Microsoft Sans Serif"/>
              <a:ea typeface="Microsoft Sans Serif"/>
              <a:cs typeface="Microsoft Sans Serif"/>
            </a:endParaRPr>
          </a:p>
          <a:p>
            <a:pPr marL="12065" marR="5080">
              <a:spcBef>
                <a:spcPts val="95"/>
              </a:spcBef>
              <a:buClr>
                <a:srgbClr val="DA1F28"/>
              </a:buClr>
              <a:buSzPct val="58928"/>
              <a:tabLst>
                <a:tab pos="332740" algn="l"/>
                <a:tab pos="333375" algn="l"/>
              </a:tabLst>
            </a:pPr>
            <a:r>
              <a:rPr lang="en-US" altLang="zh-TW" sz="1600" spc="-5" dirty="0">
                <a:solidFill>
                  <a:srgbClr val="2CA1BE"/>
                </a:solidFill>
                <a:latin typeface="Microsoft Sans Serif"/>
                <a:ea typeface="Microsoft Sans Serif"/>
                <a:cs typeface="Microsoft Sans Serif"/>
              </a:rPr>
              <a:t>                                                  </a:t>
            </a:r>
            <a:r>
              <a:rPr lang="en-US" altLang="zh-TW" sz="1600" b="1" dirty="0"/>
              <a:t>University of Tubingen , Amazon AWS     </a:t>
            </a:r>
            <a:r>
              <a:rPr lang="en-US" altLang="zh-TW" sz="2000" b="0" u="none" strike="noStrike" dirty="0">
                <a:effectLst/>
                <a:hlinkClick r:id="rId2"/>
              </a:rPr>
              <a:t>arXiv:2106.08265</a:t>
            </a:r>
            <a:r>
              <a:rPr lang="en-US" altLang="zh-TW" sz="2000" b="1" dirty="0">
                <a:effectLst/>
              </a:rPr>
              <a:t> </a:t>
            </a:r>
            <a:r>
              <a:rPr lang="en-US" altLang="zh-TW" sz="2000" b="1" dirty="0"/>
              <a:t>  </a:t>
            </a:r>
            <a:endParaRPr lang="en-US" altLang="zh-TW" sz="1600" b="1" dirty="0"/>
          </a:p>
          <a:p>
            <a:pPr marL="12065" marR="5080">
              <a:spcBef>
                <a:spcPts val="95"/>
              </a:spcBef>
              <a:buClr>
                <a:srgbClr val="DA1F28"/>
              </a:buClr>
              <a:buSzPct val="58928"/>
              <a:tabLst>
                <a:tab pos="332740" algn="l"/>
                <a:tab pos="333375" algn="l"/>
              </a:tabLst>
            </a:pPr>
            <a:endParaRPr lang="en-US" altLang="zh-TW" sz="1600" spc="-5" dirty="0">
              <a:solidFill>
                <a:srgbClr val="2CA1BE"/>
              </a:solidFill>
              <a:latin typeface="Microsoft Sans Serif"/>
              <a:ea typeface="Microsoft Sans Serif"/>
              <a:cs typeface="Microsoft Sans Serif"/>
            </a:endParaRPr>
          </a:p>
          <a:p>
            <a:pPr marL="12065" marR="5080">
              <a:spcBef>
                <a:spcPts val="95"/>
              </a:spcBef>
              <a:buClr>
                <a:srgbClr val="DA1F28"/>
              </a:buClr>
              <a:buSzPct val="58928"/>
              <a:tabLst>
                <a:tab pos="332740" algn="l"/>
                <a:tab pos="333375" algn="l"/>
              </a:tabLst>
            </a:pPr>
            <a:r>
              <a:rPr lang="en-US" altLang="zh-TW" sz="1600" spc="-5" dirty="0">
                <a:solidFill>
                  <a:srgbClr val="2CA1BE"/>
                </a:solidFill>
                <a:latin typeface="Microsoft Sans Serif"/>
                <a:ea typeface="Microsoft Sans Serif"/>
                <a:cs typeface="Microsoft Sans Serif"/>
              </a:rPr>
              <a:t>      🞑</a:t>
            </a:r>
            <a:r>
              <a:rPr lang="en-US" altLang="zh-TW" sz="2000" spc="-5" dirty="0">
                <a:solidFill>
                  <a:srgbClr val="2CA1BE"/>
                </a:solidFill>
                <a:latin typeface="Microsoft Sans Serif"/>
                <a:ea typeface="Microsoft Sans Serif"/>
                <a:cs typeface="Microsoft Sans Serif"/>
              </a:rPr>
              <a:t> </a:t>
            </a:r>
            <a:r>
              <a:rPr lang="en-US" altLang="zh-TW" sz="2000" dirty="0"/>
              <a:t>In this work ,It arises in many industrial scenarios where it is easy to acquire </a:t>
            </a:r>
          </a:p>
          <a:p>
            <a:pPr marL="12065" marR="5080">
              <a:spcBef>
                <a:spcPts val="95"/>
              </a:spcBef>
              <a:buClr>
                <a:srgbClr val="DA1F28"/>
              </a:buClr>
              <a:buSzPct val="58928"/>
              <a:tabLst>
                <a:tab pos="332740" algn="l"/>
                <a:tab pos="333375" algn="l"/>
              </a:tabLst>
            </a:pPr>
            <a:r>
              <a:rPr lang="en-US" altLang="zh-TW" sz="2000" dirty="0"/>
              <a:t>          imagery of normal examples but costly and complicated to specify the expected        </a:t>
            </a:r>
          </a:p>
          <a:p>
            <a:pPr marL="12065" marR="5080">
              <a:spcBef>
                <a:spcPts val="95"/>
              </a:spcBef>
              <a:buClr>
                <a:srgbClr val="DA1F28"/>
              </a:buClr>
              <a:buSzPct val="58928"/>
              <a:tabLst>
                <a:tab pos="332740" algn="l"/>
                <a:tab pos="333375" algn="l"/>
              </a:tabLst>
            </a:pPr>
            <a:r>
              <a:rPr lang="en-US" altLang="zh-TW" sz="2000" dirty="0"/>
              <a:t>          defect variations in full</a:t>
            </a:r>
          </a:p>
          <a:p>
            <a:pPr marL="332740" marR="5080" indent="-320675">
              <a:spcBef>
                <a:spcPts val="95"/>
              </a:spcBef>
              <a:buClr>
                <a:srgbClr val="DA1F28"/>
              </a:buClr>
              <a:buSzPct val="58928"/>
              <a:buFont typeface="Wingdings"/>
              <a:buChar char=""/>
              <a:tabLst>
                <a:tab pos="332740" algn="l"/>
                <a:tab pos="333375" algn="l"/>
              </a:tabLst>
            </a:pPr>
            <a:endParaRPr lang="en-US" altLang="zh-TW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0BB52944-C121-4B9E-9B67-7A2E950D8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4049123"/>
            <a:ext cx="4057650" cy="245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816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F1F8D180-9488-A1F7-D5DC-4C0BEC9C4D64}"/>
              </a:ext>
            </a:extLst>
          </p:cNvPr>
          <p:cNvSpPr txBox="1">
            <a:spLocks/>
          </p:cNvSpPr>
          <p:nvPr/>
        </p:nvSpPr>
        <p:spPr>
          <a:xfrm>
            <a:off x="682169" y="356362"/>
            <a:ext cx="5316404" cy="690574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>
            <a:lvl1pPr>
              <a:defRPr sz="4400" b="0" i="0">
                <a:solidFill>
                  <a:srgbClr val="464646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kern="0" dirty="0"/>
              <a:t>Related work (method)</a:t>
            </a:r>
            <a:endParaRPr lang="zh-TW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D456EC4-6673-EA47-84F0-8CD6E9BF47BD}"/>
              </a:ext>
            </a:extLst>
          </p:cNvPr>
          <p:cNvSpPr txBox="1"/>
          <p:nvPr/>
        </p:nvSpPr>
        <p:spPr>
          <a:xfrm>
            <a:off x="68737" y="1676400"/>
            <a:ext cx="9615276" cy="1984518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332740" marR="5080" indent="-320675">
              <a:spcBef>
                <a:spcPts val="95"/>
              </a:spcBef>
              <a:buClr>
                <a:srgbClr val="DA1F28"/>
              </a:buClr>
              <a:buSzPct val="58928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lang="en-US" sz="2400" b="1" spc="-5" dirty="0">
                <a:latin typeface="Arial"/>
                <a:ea typeface="+mn-lt"/>
                <a:cs typeface="Arial"/>
              </a:rPr>
              <a:t>A 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Towards Total Recall in Industrial Anomaly Detection</a:t>
            </a:r>
          </a:p>
          <a:p>
            <a:pPr marL="12065" marR="5080">
              <a:spcBef>
                <a:spcPts val="95"/>
              </a:spcBef>
              <a:buClr>
                <a:srgbClr val="DA1F28"/>
              </a:buClr>
              <a:buSzPct val="58928"/>
              <a:tabLst>
                <a:tab pos="332740" algn="l"/>
                <a:tab pos="333375" algn="l"/>
              </a:tabLst>
            </a:pPr>
            <a:r>
              <a:rPr lang="en-US" altLang="zh-TW" sz="2000" dirty="0"/>
              <a:t>   </a:t>
            </a:r>
          </a:p>
          <a:p>
            <a:pPr marL="12065" marR="5080">
              <a:spcBef>
                <a:spcPts val="95"/>
              </a:spcBef>
              <a:buClr>
                <a:srgbClr val="DA1F28"/>
              </a:buClr>
              <a:buSzPct val="58928"/>
              <a:tabLst>
                <a:tab pos="332740" algn="l"/>
                <a:tab pos="333375" algn="l"/>
              </a:tabLst>
            </a:pPr>
            <a:r>
              <a:rPr lang="en-US" altLang="zh-TW" sz="2000" dirty="0"/>
              <a:t>    </a:t>
            </a:r>
            <a:r>
              <a:rPr lang="en-US" altLang="zh-TW" sz="2000" spc="-5" dirty="0">
                <a:solidFill>
                  <a:srgbClr val="2CA1BE"/>
                </a:solidFill>
                <a:latin typeface="Microsoft Sans Serif"/>
                <a:ea typeface="Microsoft Sans Serif"/>
                <a:cs typeface="Microsoft Sans Serif"/>
              </a:rPr>
              <a:t>🞑 </a:t>
            </a:r>
            <a:r>
              <a:rPr lang="en-US" altLang="zh-TW" sz="2000" dirty="0"/>
              <a:t>The </a:t>
            </a:r>
            <a:r>
              <a:rPr lang="en-US" altLang="zh-TW" sz="2000" dirty="0" err="1"/>
              <a:t>PatchCore</a:t>
            </a:r>
            <a:r>
              <a:rPr lang="en-US" altLang="zh-TW" sz="2000" dirty="0"/>
              <a:t> method consists of several parts that we will describe in sequence</a:t>
            </a:r>
          </a:p>
          <a:p>
            <a:pPr marL="12065" marR="5080">
              <a:spcBef>
                <a:spcPts val="95"/>
              </a:spcBef>
              <a:buClr>
                <a:srgbClr val="DA1F28"/>
              </a:buClr>
              <a:buSzPct val="58928"/>
              <a:tabLst>
                <a:tab pos="332740" algn="l"/>
                <a:tab pos="333375" algn="l"/>
              </a:tabLst>
            </a:pPr>
            <a:r>
              <a:rPr lang="en-US" altLang="zh-TW" sz="2000" dirty="0"/>
              <a:t>       local patch features aggregated into a memory bank  a coreset-reduction method </a:t>
            </a:r>
          </a:p>
          <a:p>
            <a:pPr marL="12065" marR="5080">
              <a:spcBef>
                <a:spcPts val="95"/>
              </a:spcBef>
              <a:buClr>
                <a:srgbClr val="DA1F28"/>
              </a:buClr>
              <a:buSzPct val="58928"/>
              <a:tabLst>
                <a:tab pos="332740" algn="l"/>
                <a:tab pos="333375" algn="l"/>
              </a:tabLst>
            </a:pPr>
            <a:r>
              <a:rPr lang="en-US" altLang="zh-TW" sz="2000" dirty="0"/>
              <a:t>       to  increase efficiency and finally the full algorithm that arrives at detection and</a:t>
            </a:r>
          </a:p>
          <a:p>
            <a:pPr marL="12065" marR="5080">
              <a:spcBef>
                <a:spcPts val="95"/>
              </a:spcBef>
              <a:buClr>
                <a:srgbClr val="DA1F28"/>
              </a:buClr>
              <a:buSzPct val="58928"/>
              <a:tabLst>
                <a:tab pos="332740" algn="l"/>
                <a:tab pos="333375" algn="l"/>
              </a:tabLst>
            </a:pPr>
            <a:r>
              <a:rPr lang="en-US" altLang="zh-TW" sz="2000" dirty="0"/>
              <a:t>       localization decisions. </a:t>
            </a:r>
            <a:endParaRPr lang="en-US" altLang="zh-TW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48FA5F6-AF03-4C92-AB70-23F03C468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81400"/>
            <a:ext cx="91440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30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F1F8D180-9488-A1F7-D5DC-4C0BEC9C4D64}"/>
              </a:ext>
            </a:extLst>
          </p:cNvPr>
          <p:cNvSpPr txBox="1">
            <a:spLocks/>
          </p:cNvSpPr>
          <p:nvPr/>
        </p:nvSpPr>
        <p:spPr>
          <a:xfrm>
            <a:off x="682169" y="356362"/>
            <a:ext cx="5316404" cy="690574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>
            <a:lvl1pPr>
              <a:defRPr sz="4400" b="0" i="0">
                <a:solidFill>
                  <a:srgbClr val="464646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kern="0" dirty="0"/>
              <a:t>Related work (method)</a:t>
            </a:r>
            <a:endParaRPr lang="zh-TW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D456EC4-6673-EA47-84F0-8CD6E9BF47BD}"/>
              </a:ext>
            </a:extLst>
          </p:cNvPr>
          <p:cNvSpPr txBox="1"/>
          <p:nvPr/>
        </p:nvSpPr>
        <p:spPr>
          <a:xfrm>
            <a:off x="152400" y="1905000"/>
            <a:ext cx="9615276" cy="381515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332740" marR="5080" indent="-320675">
              <a:spcBef>
                <a:spcPts val="95"/>
              </a:spcBef>
              <a:buClr>
                <a:srgbClr val="DA1F28"/>
              </a:buClr>
              <a:buSzPct val="58928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lang="en-US" sz="2400" b="1" spc="-5" dirty="0">
                <a:latin typeface="Arial"/>
                <a:ea typeface="+mn-lt"/>
                <a:cs typeface="Arial"/>
              </a:rPr>
              <a:t>Greedy coreset selection algorithm</a:t>
            </a:r>
            <a:endParaRPr lang="en-US" altLang="zh-TW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6FB2192-4789-468E-94EF-283DA3E72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832903"/>
            <a:ext cx="4418901" cy="393358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FD92B2D-B87E-469E-AB24-C62EF8AC8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4185151"/>
            <a:ext cx="4663580" cy="258134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7389749-9CD9-485E-9630-4D5B07B8A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2510049"/>
            <a:ext cx="2537401" cy="183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816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F1F8D180-9488-A1F7-D5DC-4C0BEC9C4D64}"/>
              </a:ext>
            </a:extLst>
          </p:cNvPr>
          <p:cNvSpPr txBox="1">
            <a:spLocks/>
          </p:cNvSpPr>
          <p:nvPr/>
        </p:nvSpPr>
        <p:spPr>
          <a:xfrm>
            <a:off x="682169" y="356362"/>
            <a:ext cx="5316404" cy="690574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>
            <a:lvl1pPr>
              <a:defRPr sz="4400" b="0" i="0">
                <a:solidFill>
                  <a:srgbClr val="464646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kern="0" dirty="0"/>
              <a:t>Related work (method)</a:t>
            </a:r>
            <a:endParaRPr lang="zh-TW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D456EC4-6673-EA47-84F0-8CD6E9BF47BD}"/>
              </a:ext>
            </a:extLst>
          </p:cNvPr>
          <p:cNvSpPr txBox="1"/>
          <p:nvPr/>
        </p:nvSpPr>
        <p:spPr>
          <a:xfrm>
            <a:off x="152400" y="1959259"/>
            <a:ext cx="9615276" cy="381515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332740" marR="5080" indent="-320675">
              <a:spcBef>
                <a:spcPts val="95"/>
              </a:spcBef>
              <a:buClr>
                <a:srgbClr val="DA1F28"/>
              </a:buClr>
              <a:buSzPct val="58928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lang="en-US" sz="2400" b="1" spc="-5" dirty="0">
                <a:latin typeface="Arial"/>
                <a:ea typeface="+mn-lt"/>
                <a:cs typeface="Arial"/>
              </a:rPr>
              <a:t>Inference stage anomaly detection</a:t>
            </a:r>
            <a:endParaRPr lang="en-US" altLang="zh-TW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327EE17-AB56-4A52-A81B-FE35B8B16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383" y="2534195"/>
            <a:ext cx="4521922" cy="212796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6759587-D06C-4980-878C-C5A2C2C78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4663989"/>
            <a:ext cx="4591888" cy="199070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FAF36AB-484C-4ECE-B335-8528F7F3C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9" y="3253097"/>
            <a:ext cx="4292189" cy="230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63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64839</TotalTime>
  <Words>785</Words>
  <Application>Microsoft Office PowerPoint</Application>
  <PresentationFormat>如螢幕大小 (4:3)</PresentationFormat>
  <Paragraphs>187</Paragraphs>
  <Slides>22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9" baseType="lpstr">
      <vt:lpstr>Arial</vt:lpstr>
      <vt:lpstr>Arial</vt:lpstr>
      <vt:lpstr>Calibri</vt:lpstr>
      <vt:lpstr>Microsoft Sans Serif</vt:lpstr>
      <vt:lpstr>Times New Roman</vt:lpstr>
      <vt:lpstr>Wingdings</vt:lpstr>
      <vt:lpstr>Office Theme</vt:lpstr>
      <vt:lpstr>Outline</vt:lpstr>
      <vt:lpstr>Introduction</vt:lpstr>
      <vt:lpstr>Introduction</vt:lpstr>
      <vt:lpstr>Introduction</vt:lpstr>
      <vt:lpstr>Introduction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Steve</dc:creator>
  <cp:lastModifiedBy>OBU3MTC-Ian Huang(黃一恩)</cp:lastModifiedBy>
  <cp:revision>816</cp:revision>
  <dcterms:created xsi:type="dcterms:W3CDTF">2022-11-12T05:31:40Z</dcterms:created>
  <dcterms:modified xsi:type="dcterms:W3CDTF">2024-03-09T02:06:01Z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2015-03-03T00:00:00Z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2022-11-12T00:00:00Z</vt:filetime>
  </property>
</Properties>
</file>